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9" r:id="rId1"/>
  </p:sldMasterIdLst>
  <p:notesMasterIdLst>
    <p:notesMasterId r:id="rId38"/>
  </p:notesMasterIdLst>
  <p:handoutMasterIdLst>
    <p:handoutMasterId r:id="rId39"/>
  </p:handoutMasterIdLst>
  <p:sldIdLst>
    <p:sldId id="596" r:id="rId2"/>
    <p:sldId id="934" r:id="rId3"/>
    <p:sldId id="951" r:id="rId4"/>
    <p:sldId id="857" r:id="rId5"/>
    <p:sldId id="937" r:id="rId6"/>
    <p:sldId id="961" r:id="rId7"/>
    <p:sldId id="954" r:id="rId8"/>
    <p:sldId id="935" r:id="rId9"/>
    <p:sldId id="936" r:id="rId10"/>
    <p:sldId id="859" r:id="rId11"/>
    <p:sldId id="960" r:id="rId12"/>
    <p:sldId id="955" r:id="rId13"/>
    <p:sldId id="956" r:id="rId14"/>
    <p:sldId id="945" r:id="rId15"/>
    <p:sldId id="777" r:id="rId16"/>
    <p:sldId id="927" r:id="rId17"/>
    <p:sldId id="965" r:id="rId18"/>
    <p:sldId id="962" r:id="rId19"/>
    <p:sldId id="851" r:id="rId20"/>
    <p:sldId id="850" r:id="rId21"/>
    <p:sldId id="771" r:id="rId22"/>
    <p:sldId id="930" r:id="rId23"/>
    <p:sldId id="931" r:id="rId24"/>
    <p:sldId id="787" r:id="rId25"/>
    <p:sldId id="949" r:id="rId26"/>
    <p:sldId id="950" r:id="rId27"/>
    <p:sldId id="938" r:id="rId28"/>
    <p:sldId id="957" r:id="rId29"/>
    <p:sldId id="966" r:id="rId30"/>
    <p:sldId id="963" r:id="rId31"/>
    <p:sldId id="947" r:id="rId32"/>
    <p:sldId id="832" r:id="rId33"/>
    <p:sldId id="802" r:id="rId34"/>
    <p:sldId id="873" r:id="rId35"/>
    <p:sldId id="845" r:id="rId36"/>
    <p:sldId id="756" r:id="rId37"/>
  </p:sldIdLst>
  <p:sldSz cx="9144000" cy="6858000" type="screen4x3"/>
  <p:notesSz cx="9601200" cy="7315200"/>
  <p:defaultTextStyle>
    <a:defPPr>
      <a:defRPr lang="en-US"/>
    </a:defPPr>
    <a:lvl1pPr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y Phan"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a:srgbClr val="CC0000"/>
    <a:srgbClr val="4F6230"/>
    <a:srgbClr val="000000"/>
    <a:srgbClr val="DAA600"/>
    <a:srgbClr val="4F62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28" autoAdjust="0"/>
    <p:restoredTop sz="94660" autoAdjust="0"/>
  </p:normalViewPr>
  <p:slideViewPr>
    <p:cSldViewPr>
      <p:cViewPr varScale="1">
        <p:scale>
          <a:sx n="112" d="100"/>
          <a:sy n="112" d="100"/>
        </p:scale>
        <p:origin x="540" y="96"/>
      </p:cViewPr>
      <p:guideLst>
        <p:guide orient="horz" pos="2160"/>
        <p:guide pos="2880"/>
      </p:guideLst>
    </p:cSldViewPr>
  </p:slideViewPr>
  <p:outlineViewPr>
    <p:cViewPr>
      <p:scale>
        <a:sx n="33" d="100"/>
        <a:sy n="33" d="100"/>
      </p:scale>
      <p:origin x="48" y="7236"/>
    </p:cViewPr>
  </p:outlineViewPr>
  <p:notesTextViewPr>
    <p:cViewPr>
      <p:scale>
        <a:sx n="100" d="100"/>
        <a:sy n="100" d="100"/>
      </p:scale>
      <p:origin x="0" y="0"/>
    </p:cViewPr>
  </p:notesTextViewPr>
  <p:sorterViewPr>
    <p:cViewPr varScale="1">
      <p:scale>
        <a:sx n="1" d="1"/>
        <a:sy n="1" d="1"/>
      </p:scale>
      <p:origin x="0" y="-8520"/>
    </p:cViewPr>
  </p:sorterViewPr>
  <p:notesViewPr>
    <p:cSldViewPr>
      <p:cViewPr varScale="1">
        <p:scale>
          <a:sx n="80" d="100"/>
          <a:sy n="80" d="100"/>
        </p:scale>
        <p:origin x="-636"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5" y="0"/>
            <a:ext cx="4161390" cy="366011"/>
          </a:xfrm>
          <a:prstGeom prst="rect">
            <a:avLst/>
          </a:prstGeom>
          <a:noFill/>
          <a:ln w="9525">
            <a:noFill/>
            <a:miter lim="800000"/>
            <a:headEnd/>
            <a:tailEnd/>
          </a:ln>
          <a:effectLst/>
        </p:spPr>
        <p:txBody>
          <a:bodyPr vert="horz" wrap="square" lIns="96617" tIns="48310" rIns="96617" bIns="48310" numCol="1" anchor="t" anchorCtr="0" compatLnSpc="1">
            <a:prstTxWarp prst="textNoShape">
              <a:avLst/>
            </a:prstTxWarp>
          </a:bodyPr>
          <a:lstStyle>
            <a:lvl1pPr algn="l" defTabSz="961618">
              <a:defRPr sz="1300">
                <a:latin typeface="Verdana" pitchFamily="34" charset="0"/>
              </a:defRPr>
            </a:lvl1pPr>
          </a:lstStyle>
          <a:p>
            <a:pPr>
              <a:defRPr/>
            </a:pPr>
            <a:r>
              <a:rPr lang="en-US"/>
              <a:t>Chinese Community Health Plan (H0571)</a:t>
            </a:r>
            <a:endParaRPr lang="en-AU" dirty="0"/>
          </a:p>
        </p:txBody>
      </p:sp>
      <p:sp>
        <p:nvSpPr>
          <p:cNvPr id="102403" name="Rectangle 3"/>
          <p:cNvSpPr>
            <a:spLocks noGrp="1" noChangeArrowheads="1"/>
          </p:cNvSpPr>
          <p:nvPr>
            <p:ph type="dt" sz="quarter" idx="1"/>
          </p:nvPr>
        </p:nvSpPr>
        <p:spPr bwMode="auto">
          <a:xfrm>
            <a:off x="5439817" y="0"/>
            <a:ext cx="4161390" cy="366011"/>
          </a:xfrm>
          <a:prstGeom prst="rect">
            <a:avLst/>
          </a:prstGeom>
          <a:noFill/>
          <a:ln w="9525">
            <a:noFill/>
            <a:miter lim="800000"/>
            <a:headEnd/>
            <a:tailEnd/>
          </a:ln>
          <a:effectLst/>
        </p:spPr>
        <p:txBody>
          <a:bodyPr vert="horz" wrap="square" lIns="96617" tIns="48310" rIns="96617" bIns="48310" numCol="1" anchor="t" anchorCtr="0" compatLnSpc="1">
            <a:prstTxWarp prst="textNoShape">
              <a:avLst/>
            </a:prstTxWarp>
          </a:bodyPr>
          <a:lstStyle>
            <a:lvl1pPr algn="r" defTabSz="961618">
              <a:defRPr sz="1300">
                <a:latin typeface="Verdana" pitchFamily="34" charset="0"/>
              </a:defRPr>
            </a:lvl1pPr>
          </a:lstStyle>
          <a:p>
            <a:pPr>
              <a:defRPr/>
            </a:pPr>
            <a:endParaRPr lang="en-AU" dirty="0"/>
          </a:p>
        </p:txBody>
      </p:sp>
      <p:sp>
        <p:nvSpPr>
          <p:cNvPr id="102404" name="Rectangle 4"/>
          <p:cNvSpPr>
            <a:spLocks noGrp="1" noChangeArrowheads="1"/>
          </p:cNvSpPr>
          <p:nvPr>
            <p:ph type="ftr" sz="quarter" idx="2"/>
          </p:nvPr>
        </p:nvSpPr>
        <p:spPr bwMode="auto">
          <a:xfrm>
            <a:off x="5" y="6949193"/>
            <a:ext cx="4161390" cy="366010"/>
          </a:xfrm>
          <a:prstGeom prst="rect">
            <a:avLst/>
          </a:prstGeom>
          <a:noFill/>
          <a:ln w="9525">
            <a:noFill/>
            <a:miter lim="800000"/>
            <a:headEnd/>
            <a:tailEnd/>
          </a:ln>
          <a:effectLst/>
        </p:spPr>
        <p:txBody>
          <a:bodyPr vert="horz" wrap="square" lIns="96617" tIns="48310" rIns="96617" bIns="48310" numCol="1" anchor="b" anchorCtr="0" compatLnSpc="1">
            <a:prstTxWarp prst="textNoShape">
              <a:avLst/>
            </a:prstTxWarp>
          </a:bodyPr>
          <a:lstStyle>
            <a:lvl1pPr algn="l" defTabSz="961618">
              <a:defRPr sz="1300">
                <a:latin typeface="Verdana" pitchFamily="34" charset="0"/>
              </a:defRPr>
            </a:lvl1pPr>
          </a:lstStyle>
          <a:p>
            <a:pPr>
              <a:defRPr/>
            </a:pPr>
            <a:endParaRPr lang="en-AU" dirty="0"/>
          </a:p>
        </p:txBody>
      </p:sp>
      <p:sp>
        <p:nvSpPr>
          <p:cNvPr id="102405" name="Rectangle 5"/>
          <p:cNvSpPr>
            <a:spLocks noGrp="1" noChangeArrowheads="1"/>
          </p:cNvSpPr>
          <p:nvPr>
            <p:ph type="sldNum" sz="quarter" idx="3"/>
          </p:nvPr>
        </p:nvSpPr>
        <p:spPr bwMode="auto">
          <a:xfrm>
            <a:off x="5439817" y="6949193"/>
            <a:ext cx="4161390" cy="366010"/>
          </a:xfrm>
          <a:prstGeom prst="rect">
            <a:avLst/>
          </a:prstGeom>
          <a:noFill/>
          <a:ln w="9525">
            <a:noFill/>
            <a:miter lim="800000"/>
            <a:headEnd/>
            <a:tailEnd/>
          </a:ln>
          <a:effectLst/>
        </p:spPr>
        <p:txBody>
          <a:bodyPr vert="horz" wrap="square" lIns="96617" tIns="48310" rIns="96617" bIns="48310" numCol="1" anchor="b" anchorCtr="0" compatLnSpc="1">
            <a:prstTxWarp prst="textNoShape">
              <a:avLst/>
            </a:prstTxWarp>
          </a:bodyPr>
          <a:lstStyle>
            <a:lvl1pPr algn="r" defTabSz="961618">
              <a:defRPr sz="1300">
                <a:latin typeface="Verdana" pitchFamily="34" charset="0"/>
              </a:defRPr>
            </a:lvl1pPr>
          </a:lstStyle>
          <a:p>
            <a:pPr>
              <a:defRPr/>
            </a:pPr>
            <a:fld id="{2B84FF3C-EFC6-4E34-A2AF-7D14F10A5FE8}" type="slidenum">
              <a:rPr lang="en-US"/>
              <a:pPr>
                <a:defRPr/>
              </a:pPr>
              <a:t>‹#›</a:t>
            </a:fld>
            <a:endParaRPr lang="en-US" dirty="0"/>
          </a:p>
        </p:txBody>
      </p:sp>
    </p:spTree>
    <p:extLst>
      <p:ext uri="{BB962C8B-B14F-4D97-AF65-F5344CB8AC3E}">
        <p14:creationId xmlns:p14="http://schemas.microsoft.com/office/powerpoint/2010/main" val="39764018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7" y="3"/>
            <a:ext cx="4178782" cy="359764"/>
          </a:xfrm>
          <a:prstGeom prst="rect">
            <a:avLst/>
          </a:prstGeom>
          <a:noFill/>
          <a:ln w="9525">
            <a:noFill/>
            <a:miter lim="800000"/>
            <a:headEnd/>
            <a:tailEnd/>
          </a:ln>
          <a:effectLst/>
        </p:spPr>
        <p:txBody>
          <a:bodyPr vert="horz" wrap="square" lIns="94891" tIns="47445" rIns="94891" bIns="47445" numCol="1" anchor="t" anchorCtr="0" compatLnSpc="1">
            <a:prstTxWarp prst="textNoShape">
              <a:avLst/>
            </a:prstTxWarp>
          </a:bodyPr>
          <a:lstStyle>
            <a:lvl1pPr algn="l">
              <a:defRPr sz="1300">
                <a:latin typeface="Verdana" pitchFamily="34" charset="0"/>
              </a:defRPr>
            </a:lvl1pPr>
          </a:lstStyle>
          <a:p>
            <a:pPr>
              <a:defRPr/>
            </a:pPr>
            <a:r>
              <a:rPr lang="en-US"/>
              <a:t>Chinese Community Health Plan (H0571)</a:t>
            </a:r>
            <a:endParaRPr lang="en-AU" dirty="0"/>
          </a:p>
        </p:txBody>
      </p:sp>
      <p:sp>
        <p:nvSpPr>
          <p:cNvPr id="103427" name="Rectangle 3"/>
          <p:cNvSpPr>
            <a:spLocks noGrp="1" noChangeArrowheads="1"/>
          </p:cNvSpPr>
          <p:nvPr>
            <p:ph type="dt" idx="1"/>
          </p:nvPr>
        </p:nvSpPr>
        <p:spPr bwMode="auto">
          <a:xfrm>
            <a:off x="5431119" y="3"/>
            <a:ext cx="4178782" cy="359764"/>
          </a:xfrm>
          <a:prstGeom prst="rect">
            <a:avLst/>
          </a:prstGeom>
          <a:noFill/>
          <a:ln w="9525">
            <a:noFill/>
            <a:miter lim="800000"/>
            <a:headEnd/>
            <a:tailEnd/>
          </a:ln>
          <a:effectLst/>
        </p:spPr>
        <p:txBody>
          <a:bodyPr vert="horz" wrap="square" lIns="94891" tIns="47445" rIns="94891" bIns="47445" numCol="1" anchor="t" anchorCtr="0" compatLnSpc="1">
            <a:prstTxWarp prst="textNoShape">
              <a:avLst/>
            </a:prstTxWarp>
          </a:bodyPr>
          <a:lstStyle>
            <a:lvl1pPr algn="r">
              <a:defRPr sz="1300">
                <a:latin typeface="Verdana" pitchFamily="34" charset="0"/>
              </a:defRPr>
            </a:lvl1pPr>
          </a:lstStyle>
          <a:p>
            <a:pPr>
              <a:defRPr/>
            </a:pPr>
            <a:endParaRPr lang="en-AU" dirty="0"/>
          </a:p>
        </p:txBody>
      </p:sp>
      <p:sp>
        <p:nvSpPr>
          <p:cNvPr id="31748" name="Rectangle 4"/>
          <p:cNvSpPr>
            <a:spLocks noGrp="1" noRot="1" noChangeAspect="1" noChangeArrowheads="1" noTextEdit="1"/>
          </p:cNvSpPr>
          <p:nvPr>
            <p:ph type="sldImg" idx="2"/>
          </p:nvPr>
        </p:nvSpPr>
        <p:spPr bwMode="auto">
          <a:xfrm>
            <a:off x="2965450" y="539750"/>
            <a:ext cx="3681413" cy="2760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1254507" y="3480219"/>
            <a:ext cx="7100888" cy="3300334"/>
          </a:xfrm>
          <a:prstGeom prst="rect">
            <a:avLst/>
          </a:prstGeom>
          <a:noFill/>
          <a:ln w="9525">
            <a:noFill/>
            <a:miter lim="800000"/>
            <a:headEnd/>
            <a:tailEnd/>
          </a:ln>
          <a:effectLst/>
        </p:spPr>
        <p:txBody>
          <a:bodyPr vert="horz" wrap="square" lIns="94891" tIns="47445" rIns="94891" bIns="474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p:cNvSpPr>
            <a:spLocks noGrp="1" noChangeArrowheads="1"/>
          </p:cNvSpPr>
          <p:nvPr>
            <p:ph type="ftr" sz="quarter" idx="4"/>
          </p:nvPr>
        </p:nvSpPr>
        <p:spPr bwMode="auto">
          <a:xfrm>
            <a:off x="7" y="6960436"/>
            <a:ext cx="4178782" cy="359764"/>
          </a:xfrm>
          <a:prstGeom prst="rect">
            <a:avLst/>
          </a:prstGeom>
          <a:noFill/>
          <a:ln w="9525">
            <a:noFill/>
            <a:miter lim="800000"/>
            <a:headEnd/>
            <a:tailEnd/>
          </a:ln>
          <a:effectLst/>
        </p:spPr>
        <p:txBody>
          <a:bodyPr vert="horz" wrap="square" lIns="94891" tIns="47445" rIns="94891" bIns="47445" numCol="1" anchor="b" anchorCtr="0" compatLnSpc="1">
            <a:prstTxWarp prst="textNoShape">
              <a:avLst/>
            </a:prstTxWarp>
          </a:bodyPr>
          <a:lstStyle>
            <a:lvl1pPr algn="l">
              <a:defRPr sz="1300">
                <a:latin typeface="Verdana" pitchFamily="34" charset="0"/>
              </a:defRPr>
            </a:lvl1pPr>
          </a:lstStyle>
          <a:p>
            <a:pPr>
              <a:defRPr/>
            </a:pPr>
            <a:endParaRPr lang="en-AU" dirty="0"/>
          </a:p>
        </p:txBody>
      </p:sp>
      <p:sp>
        <p:nvSpPr>
          <p:cNvPr id="103431" name="Rectangle 7"/>
          <p:cNvSpPr>
            <a:spLocks noGrp="1" noChangeArrowheads="1"/>
          </p:cNvSpPr>
          <p:nvPr>
            <p:ph type="sldNum" sz="quarter" idx="5"/>
          </p:nvPr>
        </p:nvSpPr>
        <p:spPr bwMode="auto">
          <a:xfrm>
            <a:off x="5431119" y="6960436"/>
            <a:ext cx="4178782" cy="359764"/>
          </a:xfrm>
          <a:prstGeom prst="rect">
            <a:avLst/>
          </a:prstGeom>
          <a:noFill/>
          <a:ln w="9525">
            <a:noFill/>
            <a:miter lim="800000"/>
            <a:headEnd/>
            <a:tailEnd/>
          </a:ln>
          <a:effectLst/>
        </p:spPr>
        <p:txBody>
          <a:bodyPr vert="horz" wrap="square" lIns="94891" tIns="47445" rIns="94891" bIns="47445" numCol="1" anchor="b" anchorCtr="0" compatLnSpc="1">
            <a:prstTxWarp prst="textNoShape">
              <a:avLst/>
            </a:prstTxWarp>
          </a:bodyPr>
          <a:lstStyle>
            <a:lvl1pPr algn="r">
              <a:defRPr sz="1300">
                <a:latin typeface="Verdana" pitchFamily="34" charset="0"/>
              </a:defRPr>
            </a:lvl1pPr>
          </a:lstStyle>
          <a:p>
            <a:pPr>
              <a:defRPr/>
            </a:pPr>
            <a:fld id="{703EC6D5-D18D-4142-9DA6-EA82308366FD}" type="slidenum">
              <a:rPr lang="en-US"/>
              <a:pPr>
                <a:defRPr/>
              </a:pPr>
              <a:t>‹#›</a:t>
            </a:fld>
            <a:endParaRPr lang="en-US" dirty="0"/>
          </a:p>
        </p:txBody>
      </p:sp>
    </p:spTree>
    <p:extLst>
      <p:ext uri="{BB962C8B-B14F-4D97-AF65-F5344CB8AC3E}">
        <p14:creationId xmlns:p14="http://schemas.microsoft.com/office/powerpoint/2010/main" val="405007200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ea typeface="MS PGothic" pitchFamily="34" charset="-128"/>
              </a:defRPr>
            </a:lvl1pPr>
            <a:lvl2pPr marL="769127" indent="-295818" eaLnBrk="0" hangingPunct="0">
              <a:defRPr sz="2500">
                <a:solidFill>
                  <a:schemeClr val="tx1"/>
                </a:solidFill>
                <a:latin typeface="Times New Roman" pitchFamily="18" charset="0"/>
                <a:ea typeface="MS PGothic" pitchFamily="34" charset="-128"/>
              </a:defRPr>
            </a:lvl2pPr>
            <a:lvl3pPr marL="1183273" indent="-236655" eaLnBrk="0" hangingPunct="0">
              <a:defRPr sz="2500">
                <a:solidFill>
                  <a:schemeClr val="tx1"/>
                </a:solidFill>
                <a:latin typeface="Times New Roman" pitchFamily="18" charset="0"/>
                <a:ea typeface="MS PGothic" pitchFamily="34" charset="-128"/>
              </a:defRPr>
            </a:lvl3pPr>
            <a:lvl4pPr marL="1656583" indent="-236655" eaLnBrk="0" hangingPunct="0">
              <a:defRPr sz="2500">
                <a:solidFill>
                  <a:schemeClr val="tx1"/>
                </a:solidFill>
                <a:latin typeface="Times New Roman" pitchFamily="18" charset="0"/>
                <a:ea typeface="MS PGothic" pitchFamily="34" charset="-128"/>
              </a:defRPr>
            </a:lvl4pPr>
            <a:lvl5pPr marL="2129892" indent="-236655" eaLnBrk="0" hangingPunct="0">
              <a:defRPr sz="2500">
                <a:solidFill>
                  <a:schemeClr val="tx1"/>
                </a:solidFill>
                <a:latin typeface="Times New Roman" pitchFamily="18" charset="0"/>
                <a:ea typeface="MS PGothic" pitchFamily="34" charset="-128"/>
              </a:defRPr>
            </a:lvl5pPr>
            <a:lvl6pPr marL="2603200" indent="-236655" algn="ctr" eaLnBrk="0" fontAlgn="base" hangingPunct="0">
              <a:spcBef>
                <a:spcPct val="0"/>
              </a:spcBef>
              <a:spcAft>
                <a:spcPct val="0"/>
              </a:spcAft>
              <a:defRPr sz="2500">
                <a:solidFill>
                  <a:schemeClr val="tx1"/>
                </a:solidFill>
                <a:latin typeface="Times New Roman" pitchFamily="18" charset="0"/>
                <a:ea typeface="MS PGothic" pitchFamily="34" charset="-128"/>
              </a:defRPr>
            </a:lvl6pPr>
            <a:lvl7pPr marL="3076510" indent="-236655" algn="ctr" eaLnBrk="0" fontAlgn="base" hangingPunct="0">
              <a:spcBef>
                <a:spcPct val="0"/>
              </a:spcBef>
              <a:spcAft>
                <a:spcPct val="0"/>
              </a:spcAft>
              <a:defRPr sz="2500">
                <a:solidFill>
                  <a:schemeClr val="tx1"/>
                </a:solidFill>
                <a:latin typeface="Times New Roman" pitchFamily="18" charset="0"/>
                <a:ea typeface="MS PGothic" pitchFamily="34" charset="-128"/>
              </a:defRPr>
            </a:lvl7pPr>
            <a:lvl8pPr marL="3549820" indent="-236655" algn="ctr" eaLnBrk="0" fontAlgn="base" hangingPunct="0">
              <a:spcBef>
                <a:spcPct val="0"/>
              </a:spcBef>
              <a:spcAft>
                <a:spcPct val="0"/>
              </a:spcAft>
              <a:defRPr sz="2500">
                <a:solidFill>
                  <a:schemeClr val="tx1"/>
                </a:solidFill>
                <a:latin typeface="Times New Roman" pitchFamily="18" charset="0"/>
                <a:ea typeface="MS PGothic" pitchFamily="34" charset="-128"/>
              </a:defRPr>
            </a:lvl8pPr>
            <a:lvl9pPr marL="4023128" indent="-236655" algn="ctr" eaLnBrk="0" fontAlgn="base" hangingPunct="0">
              <a:spcBef>
                <a:spcPct val="0"/>
              </a:spcBef>
              <a:spcAft>
                <a:spcPct val="0"/>
              </a:spcAft>
              <a:defRPr sz="2500">
                <a:solidFill>
                  <a:schemeClr val="tx1"/>
                </a:solidFill>
                <a:latin typeface="Times New Roman" pitchFamily="18" charset="0"/>
                <a:ea typeface="MS PGothic" pitchFamily="34" charset="-128"/>
              </a:defRPr>
            </a:lvl9pPr>
          </a:lstStyle>
          <a:p>
            <a:pPr eaLnBrk="1" hangingPunct="1"/>
            <a:fld id="{52605B1D-630B-4E94-8385-737541293FF2}" type="datetime1">
              <a:rPr lang="en-US" sz="1300">
                <a:latin typeface="Verdana" pitchFamily="34" charset="0"/>
              </a:rPr>
              <a:pPr eaLnBrk="1" hangingPunct="1"/>
              <a:t>9/23/2025</a:t>
            </a:fld>
            <a:endParaRPr lang="en-US" sz="1300" dirty="0">
              <a:latin typeface="Verdana" pitchFamily="34" charset="0"/>
            </a:endParaRP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ea typeface="MS PGothic" pitchFamily="34" charset="-128"/>
              </a:defRPr>
            </a:lvl1pPr>
            <a:lvl2pPr marL="769127" indent="-295818" eaLnBrk="0" hangingPunct="0">
              <a:defRPr sz="2500">
                <a:solidFill>
                  <a:schemeClr val="tx1"/>
                </a:solidFill>
                <a:latin typeface="Times New Roman" pitchFamily="18" charset="0"/>
                <a:ea typeface="MS PGothic" pitchFamily="34" charset="-128"/>
              </a:defRPr>
            </a:lvl2pPr>
            <a:lvl3pPr marL="1183273" indent="-236655" eaLnBrk="0" hangingPunct="0">
              <a:defRPr sz="2500">
                <a:solidFill>
                  <a:schemeClr val="tx1"/>
                </a:solidFill>
                <a:latin typeface="Times New Roman" pitchFamily="18" charset="0"/>
                <a:ea typeface="MS PGothic" pitchFamily="34" charset="-128"/>
              </a:defRPr>
            </a:lvl3pPr>
            <a:lvl4pPr marL="1656583" indent="-236655" eaLnBrk="0" hangingPunct="0">
              <a:defRPr sz="2500">
                <a:solidFill>
                  <a:schemeClr val="tx1"/>
                </a:solidFill>
                <a:latin typeface="Times New Roman" pitchFamily="18" charset="0"/>
                <a:ea typeface="MS PGothic" pitchFamily="34" charset="-128"/>
              </a:defRPr>
            </a:lvl4pPr>
            <a:lvl5pPr marL="2129892" indent="-236655" eaLnBrk="0" hangingPunct="0">
              <a:defRPr sz="2500">
                <a:solidFill>
                  <a:schemeClr val="tx1"/>
                </a:solidFill>
                <a:latin typeface="Times New Roman" pitchFamily="18" charset="0"/>
                <a:ea typeface="MS PGothic" pitchFamily="34" charset="-128"/>
              </a:defRPr>
            </a:lvl5pPr>
            <a:lvl6pPr marL="2603200" indent="-236655" algn="ctr" eaLnBrk="0" fontAlgn="base" hangingPunct="0">
              <a:spcBef>
                <a:spcPct val="0"/>
              </a:spcBef>
              <a:spcAft>
                <a:spcPct val="0"/>
              </a:spcAft>
              <a:defRPr sz="2500">
                <a:solidFill>
                  <a:schemeClr val="tx1"/>
                </a:solidFill>
                <a:latin typeface="Times New Roman" pitchFamily="18" charset="0"/>
                <a:ea typeface="MS PGothic" pitchFamily="34" charset="-128"/>
              </a:defRPr>
            </a:lvl6pPr>
            <a:lvl7pPr marL="3076510" indent="-236655" algn="ctr" eaLnBrk="0" fontAlgn="base" hangingPunct="0">
              <a:spcBef>
                <a:spcPct val="0"/>
              </a:spcBef>
              <a:spcAft>
                <a:spcPct val="0"/>
              </a:spcAft>
              <a:defRPr sz="2500">
                <a:solidFill>
                  <a:schemeClr val="tx1"/>
                </a:solidFill>
                <a:latin typeface="Times New Roman" pitchFamily="18" charset="0"/>
                <a:ea typeface="MS PGothic" pitchFamily="34" charset="-128"/>
              </a:defRPr>
            </a:lvl7pPr>
            <a:lvl8pPr marL="3549820" indent="-236655" algn="ctr" eaLnBrk="0" fontAlgn="base" hangingPunct="0">
              <a:spcBef>
                <a:spcPct val="0"/>
              </a:spcBef>
              <a:spcAft>
                <a:spcPct val="0"/>
              </a:spcAft>
              <a:defRPr sz="2500">
                <a:solidFill>
                  <a:schemeClr val="tx1"/>
                </a:solidFill>
                <a:latin typeface="Times New Roman" pitchFamily="18" charset="0"/>
                <a:ea typeface="MS PGothic" pitchFamily="34" charset="-128"/>
              </a:defRPr>
            </a:lvl8pPr>
            <a:lvl9pPr marL="4023128" indent="-236655" algn="ctr" eaLnBrk="0" fontAlgn="base" hangingPunct="0">
              <a:spcBef>
                <a:spcPct val="0"/>
              </a:spcBef>
              <a:spcAft>
                <a:spcPct val="0"/>
              </a:spcAft>
              <a:defRPr sz="2500">
                <a:solidFill>
                  <a:schemeClr val="tx1"/>
                </a:solidFill>
                <a:latin typeface="Times New Roman" pitchFamily="18" charset="0"/>
                <a:ea typeface="MS PGothic" pitchFamily="34" charset="-128"/>
              </a:defRPr>
            </a:lvl9pPr>
          </a:lstStyle>
          <a:p>
            <a:pPr eaLnBrk="1" hangingPunct="1"/>
            <a:fld id="{28AF66CE-DFDB-4179-A815-F91A29B8F556}" type="slidenum">
              <a:rPr lang="en-US" sz="1300">
                <a:latin typeface="Verdana" pitchFamily="34" charset="0"/>
              </a:rPr>
              <a:pPr eaLnBrk="1" hangingPunct="1"/>
              <a:t>1</a:t>
            </a:fld>
            <a:endParaRPr lang="en-US" sz="1300" dirty="0">
              <a:latin typeface="Verdana" pitchFamily="34" charset="0"/>
            </a:endParaRPr>
          </a:p>
        </p:txBody>
      </p:sp>
      <p:sp>
        <p:nvSpPr>
          <p:cNvPr id="32772" name="Rectangle 1026"/>
          <p:cNvSpPr>
            <a:spLocks noGrp="1" noRot="1" noChangeAspect="1" noChangeArrowheads="1" noTextEdit="1"/>
          </p:cNvSpPr>
          <p:nvPr>
            <p:ph type="sldImg"/>
          </p:nvPr>
        </p:nvSpPr>
        <p:spPr>
          <a:ln/>
        </p:spPr>
      </p:sp>
      <p:sp>
        <p:nvSpPr>
          <p:cNvPr id="3277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2" name="Header Placeholder 1">
            <a:extLst>
              <a:ext uri="{FF2B5EF4-FFF2-40B4-BE49-F238E27FC236}">
                <a16:creationId xmlns:a16="http://schemas.microsoft.com/office/drawing/2014/main" id="{D0D4E69F-6DB1-DB11-0D82-B90084EA1836}"/>
              </a:ext>
            </a:extLst>
          </p:cNvPr>
          <p:cNvSpPr>
            <a:spLocks noGrp="1"/>
          </p:cNvSpPr>
          <p:nvPr>
            <p:ph type="hdr" sz="quarter"/>
          </p:nvPr>
        </p:nvSpPr>
        <p:spPr/>
        <p:txBody>
          <a:bodyPr/>
          <a:lstStyle/>
          <a:p>
            <a:pPr>
              <a:defRPr/>
            </a:pPr>
            <a:r>
              <a:rPr lang="en-US"/>
              <a:t>Chinese Community Health Plan (H0571)</a:t>
            </a:r>
            <a:endParaRPr lang="en-AU" dirty="0"/>
          </a:p>
        </p:txBody>
      </p:sp>
    </p:spTree>
    <p:extLst>
      <p:ext uri="{BB962C8B-B14F-4D97-AF65-F5344CB8AC3E}">
        <p14:creationId xmlns:p14="http://schemas.microsoft.com/office/powerpoint/2010/main" val="390500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rgbClr val="8000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atin typeface="Arial" pitchFamily="34" charset="0"/>
                <a:cs typeface="Arial" pitchFamily="34" charset="0"/>
              </a:defRPr>
            </a:lvl1pPr>
          </a:lstStyle>
          <a:p>
            <a:pPr>
              <a:defRPr/>
            </a:pPr>
            <a:fld id="{6CCF842D-6DAF-402B-82CF-18435C41FA15}" type="slidenum">
              <a:rPr lang="en-US" smtClean="0"/>
              <a:pPr>
                <a:defRPr/>
              </a:pPr>
              <a:t>‹#›</a:t>
            </a:fld>
            <a:endParaRPr lang="en-US" dirty="0"/>
          </a:p>
        </p:txBody>
      </p:sp>
      <p:sp>
        <p:nvSpPr>
          <p:cNvPr id="5" name="Footer Placeholder 2"/>
          <p:cNvSpPr txBox="1">
            <a:spLocks noGrp="1"/>
          </p:cNvSpPr>
          <p:nvPr userDrawn="1">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Date Placeholder 3"/>
          <p:cNvSpPr>
            <a:spLocks noGrp="1"/>
          </p:cNvSpPr>
          <p:nvPr>
            <p:ph type="dt" sz="half" idx="12"/>
          </p:nvPr>
        </p:nvSpPr>
        <p:spPr/>
        <p:txBody>
          <a:bodyPr/>
          <a:lstStyle>
            <a:lvl1pPr>
              <a:defRPr>
                <a:latin typeface="Arial" pitchFamily="34" charset="0"/>
                <a:cs typeface="Arial" pitchFamily="34" charset="0"/>
              </a:defRPr>
            </a:lvl1pPr>
          </a:lstStyle>
          <a:p>
            <a:pPr>
              <a:defRPr/>
            </a:pPr>
            <a:r>
              <a:rPr lang="en-US" dirty="0"/>
              <a:t>7/10/2012</a:t>
            </a:r>
          </a:p>
        </p:txBody>
      </p:sp>
    </p:spTree>
    <p:extLst>
      <p:ext uri="{BB962C8B-B14F-4D97-AF65-F5344CB8AC3E}">
        <p14:creationId xmlns:p14="http://schemas.microsoft.com/office/powerpoint/2010/main" val="1084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D2DF4C1-04A0-4988-9C01-03EA9B0B989E}" type="slidenum">
              <a:rPr lang="en-US"/>
              <a:pPr>
                <a:defRPr/>
              </a:pPr>
              <a:t>‹#›</a:t>
            </a:fld>
            <a:endParaRPr lang="en-US" dirty="0"/>
          </a:p>
        </p:txBody>
      </p:sp>
      <p:sp>
        <p:nvSpPr>
          <p:cNvPr id="5" name="Footer Placeholder 2"/>
          <p:cNvSpPr txBox="1">
            <a:spLocks noGrp="1"/>
          </p:cNvSpPr>
          <p:nvPr userDrawn="1">
            <p:ph type="ftr" sz="quarter" idx="11"/>
          </p:nvPr>
        </p:nvSpPr>
        <p:spPr>
          <a:ln/>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dirty="0"/>
              <a:t>7/10/2012</a:t>
            </a:r>
          </a:p>
        </p:txBody>
      </p:sp>
    </p:spTree>
    <p:extLst>
      <p:ext uri="{BB962C8B-B14F-4D97-AF65-F5344CB8AC3E}">
        <p14:creationId xmlns:p14="http://schemas.microsoft.com/office/powerpoint/2010/main" val="71657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858CE965-C492-47AB-A244-F1F82F6FE676}" type="slidenum">
              <a:rPr lang="en-US"/>
              <a:pPr>
                <a:defRPr/>
              </a:pPr>
              <a:t>‹#›</a:t>
            </a:fld>
            <a:endParaRPr lang="en-US" dirty="0"/>
          </a:p>
        </p:txBody>
      </p:sp>
      <p:sp>
        <p:nvSpPr>
          <p:cNvPr id="5" name="Footer Placeholder 2"/>
          <p:cNvSpPr txBox="1">
            <a:spLocks noGrp="1"/>
          </p:cNvSpPr>
          <p:nvPr userDrawn="1">
            <p:ph type="ftr" sz="quarter" idx="11"/>
          </p:nvPr>
        </p:nvSpPr>
        <p:spPr>
          <a:ln/>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dirty="0"/>
              <a:t>7/10/2012</a:t>
            </a:r>
          </a:p>
        </p:txBody>
      </p:sp>
    </p:spTree>
    <p:extLst>
      <p:ext uri="{BB962C8B-B14F-4D97-AF65-F5344CB8AC3E}">
        <p14:creationId xmlns:p14="http://schemas.microsoft.com/office/powerpoint/2010/main" val="186724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93629E19-1CEB-49A3-9EFB-A1951934D19E}" type="slidenum">
              <a:rPr lang="en-US"/>
              <a:pPr>
                <a:defRPr/>
              </a:pPr>
              <a:t>‹#›</a:t>
            </a:fld>
            <a:endParaRPr lang="en-US" dirty="0"/>
          </a:p>
        </p:txBody>
      </p:sp>
      <p:sp>
        <p:nvSpPr>
          <p:cNvPr id="5" name="Footer Placeholder 2"/>
          <p:cNvSpPr txBox="1">
            <a:spLocks noGrp="1"/>
          </p:cNvSpPr>
          <p:nvPr userDrawn="1">
            <p:ph type="ftr" sz="quarter" idx="11"/>
          </p:nvPr>
        </p:nvSpPr>
        <p:spPr>
          <a:ln/>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dirty="0"/>
              <a:t>7/10/2012</a:t>
            </a:r>
          </a:p>
        </p:txBody>
      </p:sp>
    </p:spTree>
    <p:extLst>
      <p:ext uri="{BB962C8B-B14F-4D97-AF65-F5344CB8AC3E}">
        <p14:creationId xmlns:p14="http://schemas.microsoft.com/office/powerpoint/2010/main" val="215815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800000"/>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800000"/>
              </a:buClr>
              <a:defRPr>
                <a:latin typeface="Arial" pitchFamily="34" charset="0"/>
                <a:cs typeface="Arial" pitchFamily="34" charset="0"/>
              </a:defRPr>
            </a:lvl1pPr>
            <a:lvl2pPr>
              <a:buClr>
                <a:srgbClr val="4F6228"/>
              </a:buClr>
              <a:buSzPct val="80000"/>
              <a:buFont typeface="Wingdings" charset="2"/>
              <a:buChar char="§"/>
              <a:defRPr>
                <a:latin typeface="Arial" pitchFamily="34" charset="0"/>
                <a:cs typeface="Arial" pitchFamily="34" charset="0"/>
              </a:defRPr>
            </a:lvl2pPr>
            <a:lvl3pPr>
              <a:buClr>
                <a:srgbClr val="800000"/>
              </a:buClr>
              <a:buSzPct val="50000"/>
              <a:buFont typeface="Wingdings" charset="2"/>
              <a:buChar char="v"/>
              <a:defRPr>
                <a:latin typeface="Arial" pitchFamily="34" charset="0"/>
                <a:cs typeface="Arial" pitchFamily="34" charset="0"/>
              </a:defRPr>
            </a:lvl3pPr>
            <a:lvl4pPr>
              <a:buClr>
                <a:srgbClr val="4F6230"/>
              </a:buClr>
              <a:buSzPct val="50000"/>
              <a:buFont typeface="Wingdings" charset="2"/>
              <a:buChar char="u"/>
              <a:defRPr>
                <a:latin typeface="Arial" pitchFamily="34" charset="0"/>
                <a:cs typeface="Arial" pitchFamily="34" charset="0"/>
              </a:defRPr>
            </a:lvl4pPr>
            <a:lvl5pPr>
              <a:buClr>
                <a:srgbClr val="4F6230"/>
              </a:buClr>
              <a:buSzPct val="50000"/>
              <a:buFont typeface="Wingdings" charset="2"/>
              <a:buChar char="u"/>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atin typeface="Arial" pitchFamily="34" charset="0"/>
                <a:cs typeface="Arial" pitchFamily="34" charset="0"/>
              </a:defRPr>
            </a:lvl1pPr>
          </a:lstStyle>
          <a:p>
            <a:pPr>
              <a:defRPr/>
            </a:pPr>
            <a:fld id="{EE1B495E-2F64-4CCD-A9F8-37921BDF5997}" type="slidenum">
              <a:rPr lang="en-US" smtClean="0"/>
              <a:pPr>
                <a:defRPr/>
              </a:pPr>
              <a:t>‹#›</a:t>
            </a:fld>
            <a:endParaRPr lang="en-US" dirty="0"/>
          </a:p>
        </p:txBody>
      </p:sp>
      <p:sp>
        <p:nvSpPr>
          <p:cNvPr id="5" name="Footer Placeholder 2"/>
          <p:cNvSpPr txBox="1">
            <a:spLocks noGrp="1"/>
          </p:cNvSpPr>
          <p:nvPr userDrawn="1">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Date Placeholder 3"/>
          <p:cNvSpPr>
            <a:spLocks noGrp="1"/>
          </p:cNvSpPr>
          <p:nvPr>
            <p:ph type="dt" sz="half" idx="12"/>
          </p:nvPr>
        </p:nvSpPr>
        <p:spPr/>
        <p:txBody>
          <a:bodyPr/>
          <a:lstStyle>
            <a:lvl1pPr>
              <a:defRPr>
                <a:latin typeface="Arial" pitchFamily="34" charset="0"/>
                <a:cs typeface="Arial" pitchFamily="34" charset="0"/>
              </a:defRPr>
            </a:lvl1pPr>
          </a:lstStyle>
          <a:p>
            <a:pPr>
              <a:defRPr/>
            </a:pPr>
            <a:r>
              <a:rPr lang="en-US" dirty="0"/>
              <a:t>7/10/2012</a:t>
            </a:r>
          </a:p>
        </p:txBody>
      </p:sp>
    </p:spTree>
    <p:extLst>
      <p:ext uri="{BB962C8B-B14F-4D97-AF65-F5344CB8AC3E}">
        <p14:creationId xmlns:p14="http://schemas.microsoft.com/office/powerpoint/2010/main" val="114316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atin typeface="Arial" pitchFamily="34" charset="0"/>
                <a:cs typeface="Arial" pitchFamily="34" charset="0"/>
              </a:defRPr>
            </a:lvl1pPr>
          </a:lstStyle>
          <a:p>
            <a:pPr>
              <a:defRPr/>
            </a:pPr>
            <a:fld id="{0A316500-C008-4F1B-A831-B222845D8EBF}" type="slidenum">
              <a:rPr lang="en-US" smtClean="0"/>
              <a:pPr>
                <a:defRPr/>
              </a:pPr>
              <a:t>‹#›</a:t>
            </a:fld>
            <a:endParaRPr lang="en-US" dirty="0"/>
          </a:p>
        </p:txBody>
      </p:sp>
      <p:sp>
        <p:nvSpPr>
          <p:cNvPr id="5" name="Footer Placeholder 2"/>
          <p:cNvSpPr txBox="1">
            <a:spLocks noGrp="1"/>
          </p:cNvSpPr>
          <p:nvPr userDrawn="1">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Date Placeholder 3"/>
          <p:cNvSpPr>
            <a:spLocks noGrp="1"/>
          </p:cNvSpPr>
          <p:nvPr>
            <p:ph type="dt" sz="half" idx="12"/>
          </p:nvPr>
        </p:nvSpPr>
        <p:spPr/>
        <p:txBody>
          <a:bodyPr/>
          <a:lstStyle>
            <a:lvl1pPr>
              <a:defRPr>
                <a:latin typeface="Arial" pitchFamily="34" charset="0"/>
                <a:cs typeface="Arial" pitchFamily="34" charset="0"/>
              </a:defRPr>
            </a:lvl1pPr>
          </a:lstStyle>
          <a:p>
            <a:pPr>
              <a:defRPr/>
            </a:pPr>
            <a:r>
              <a:rPr lang="en-US" dirty="0"/>
              <a:t>7/10/2012</a:t>
            </a:r>
          </a:p>
        </p:txBody>
      </p:sp>
    </p:spTree>
    <p:extLst>
      <p:ext uri="{BB962C8B-B14F-4D97-AF65-F5344CB8AC3E}">
        <p14:creationId xmlns:p14="http://schemas.microsoft.com/office/powerpoint/2010/main" val="300097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800000"/>
                </a:solidFill>
                <a:latin typeface="Arial" pitchFamily="34" charset="0"/>
                <a:cs typeface="Arial" pitchFamily="34" charset="0"/>
              </a:defRPr>
            </a:lvl1pPr>
          </a:lstStyle>
          <a:p>
            <a:r>
              <a:rPr lang="en-US" dirty="0"/>
              <a:t>Click to edit Master title style</a:t>
            </a:r>
          </a:p>
        </p:txBody>
      </p:sp>
      <p:sp>
        <p:nvSpPr>
          <p:cNvPr id="5" name="Slide Number Placeholder 5"/>
          <p:cNvSpPr>
            <a:spLocks noGrp="1"/>
          </p:cNvSpPr>
          <p:nvPr>
            <p:ph type="sldNum" sz="quarter" idx="10"/>
          </p:nvPr>
        </p:nvSpPr>
        <p:spPr/>
        <p:txBody>
          <a:bodyPr/>
          <a:lstStyle>
            <a:lvl1pPr>
              <a:defRPr>
                <a:latin typeface="Arial" pitchFamily="34" charset="0"/>
                <a:cs typeface="Arial" pitchFamily="34" charset="0"/>
              </a:defRPr>
            </a:lvl1pPr>
          </a:lstStyle>
          <a:p>
            <a:pPr>
              <a:defRPr/>
            </a:pPr>
            <a:fld id="{92168801-6536-43DA-80BB-B09025D3B1DC}" type="slidenum">
              <a:rPr lang="en-US" smtClean="0"/>
              <a:pPr>
                <a:defRPr/>
              </a:pPr>
              <a:t>‹#›</a:t>
            </a:fld>
            <a:endParaRPr lang="en-US" dirty="0"/>
          </a:p>
        </p:txBody>
      </p:sp>
      <p:sp>
        <p:nvSpPr>
          <p:cNvPr id="6" name="Footer Placeholder 2"/>
          <p:cNvSpPr txBox="1">
            <a:spLocks noGrp="1"/>
          </p:cNvSpPr>
          <p:nvPr userDrawn="1">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7" name="Date Placeholder 3"/>
          <p:cNvSpPr>
            <a:spLocks noGrp="1"/>
          </p:cNvSpPr>
          <p:nvPr>
            <p:ph type="dt" sz="half" idx="12"/>
          </p:nvPr>
        </p:nvSpPr>
        <p:spPr/>
        <p:txBody>
          <a:bodyPr/>
          <a:lstStyle>
            <a:lvl1pPr>
              <a:defRPr>
                <a:latin typeface="Arial" pitchFamily="34" charset="0"/>
                <a:cs typeface="Arial" pitchFamily="34" charset="0"/>
              </a:defRPr>
            </a:lvl1pPr>
          </a:lstStyle>
          <a:p>
            <a:pPr>
              <a:defRPr/>
            </a:pPr>
            <a:r>
              <a:rPr lang="en-US" dirty="0"/>
              <a:t>7/10/2012</a:t>
            </a:r>
          </a:p>
        </p:txBody>
      </p:sp>
      <p:sp>
        <p:nvSpPr>
          <p:cNvPr id="8" name="Content Placeholder 2"/>
          <p:cNvSpPr>
            <a:spLocks noGrp="1"/>
          </p:cNvSpPr>
          <p:nvPr>
            <p:ph idx="13"/>
          </p:nvPr>
        </p:nvSpPr>
        <p:spPr>
          <a:xfrm>
            <a:off x="457200" y="1600200"/>
            <a:ext cx="4038600" cy="4525963"/>
          </a:xfrm>
          <a:prstGeom prst="rect">
            <a:avLst/>
          </a:prstGeom>
        </p:spPr>
        <p:txBody>
          <a:bodyPr/>
          <a:lstStyle>
            <a:lvl1pPr>
              <a:buClr>
                <a:srgbClr val="800000"/>
              </a:buClr>
              <a:defRPr>
                <a:latin typeface="Arial" pitchFamily="34" charset="0"/>
                <a:cs typeface="Arial" pitchFamily="34" charset="0"/>
              </a:defRPr>
            </a:lvl1pPr>
            <a:lvl2pPr>
              <a:buClr>
                <a:srgbClr val="4F6228"/>
              </a:buClr>
              <a:buSzPct val="80000"/>
              <a:buFont typeface="Wingdings" charset="2"/>
              <a:buChar char="§"/>
              <a:defRPr>
                <a:latin typeface="Arial" pitchFamily="34" charset="0"/>
                <a:cs typeface="Arial" pitchFamily="34" charset="0"/>
              </a:defRPr>
            </a:lvl2pPr>
            <a:lvl3pPr>
              <a:buClr>
                <a:srgbClr val="800000"/>
              </a:buClr>
              <a:buSzPct val="50000"/>
              <a:buFont typeface="Wingdings" charset="2"/>
              <a:buChar char="v"/>
              <a:defRPr>
                <a:latin typeface="Arial" pitchFamily="34" charset="0"/>
                <a:cs typeface="Arial" pitchFamily="34" charset="0"/>
              </a:defRPr>
            </a:lvl3pPr>
            <a:lvl4pPr>
              <a:buClr>
                <a:srgbClr val="4F6230"/>
              </a:buClr>
              <a:buSzPct val="50000"/>
              <a:buFont typeface="Wingdings" charset="2"/>
              <a:buChar char="u"/>
              <a:defRPr>
                <a:latin typeface="Arial" pitchFamily="34" charset="0"/>
                <a:cs typeface="Arial" pitchFamily="34" charset="0"/>
              </a:defRPr>
            </a:lvl4pPr>
            <a:lvl5pPr>
              <a:buClr>
                <a:srgbClr val="4F6230"/>
              </a:buClr>
              <a:buSzPct val="50000"/>
              <a:buFont typeface="Wingdings" charset="2"/>
              <a:buChar char="u"/>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648200" y="1600200"/>
            <a:ext cx="4038600" cy="4525963"/>
          </a:xfrm>
          <a:prstGeom prst="rect">
            <a:avLst/>
          </a:prstGeom>
        </p:spPr>
        <p:txBody>
          <a:bodyPr/>
          <a:lstStyle>
            <a:lvl1pPr>
              <a:buClr>
                <a:srgbClr val="800000"/>
              </a:buClr>
              <a:defRPr>
                <a:latin typeface="Arial" pitchFamily="34" charset="0"/>
                <a:cs typeface="Arial" pitchFamily="34" charset="0"/>
              </a:defRPr>
            </a:lvl1pPr>
            <a:lvl2pPr>
              <a:buClr>
                <a:srgbClr val="4F6228"/>
              </a:buClr>
              <a:buSzPct val="80000"/>
              <a:buFont typeface="Wingdings" charset="2"/>
              <a:buChar char="§"/>
              <a:defRPr>
                <a:latin typeface="Arial" pitchFamily="34" charset="0"/>
                <a:cs typeface="Arial" pitchFamily="34" charset="0"/>
              </a:defRPr>
            </a:lvl2pPr>
            <a:lvl3pPr>
              <a:buClr>
                <a:srgbClr val="800000"/>
              </a:buClr>
              <a:buSzPct val="50000"/>
              <a:buFont typeface="Wingdings" charset="2"/>
              <a:buChar char="v"/>
              <a:defRPr>
                <a:latin typeface="Arial" pitchFamily="34" charset="0"/>
                <a:cs typeface="Arial" pitchFamily="34" charset="0"/>
              </a:defRPr>
            </a:lvl3pPr>
            <a:lvl4pPr>
              <a:buClr>
                <a:srgbClr val="4F6230"/>
              </a:buClr>
              <a:buSzPct val="50000"/>
              <a:buFont typeface="Wingdings" charset="2"/>
              <a:buChar char="u"/>
              <a:defRPr>
                <a:latin typeface="Arial" pitchFamily="34" charset="0"/>
                <a:cs typeface="Arial" pitchFamily="34" charset="0"/>
              </a:defRPr>
            </a:lvl4pPr>
            <a:lvl5pPr>
              <a:buClr>
                <a:srgbClr val="4F6230"/>
              </a:buClr>
              <a:buSzPct val="50000"/>
              <a:buFont typeface="Wingdings" charset="2"/>
              <a:buChar char="u"/>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63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baseline="0">
                <a:solidFill>
                  <a:srgbClr val="80000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1E086020-89E1-48BE-A221-A3CEC3B15F13}" type="slidenum">
              <a:rPr lang="en-US"/>
              <a:pPr>
                <a:defRPr/>
              </a:pPr>
              <a:t>‹#›</a:t>
            </a:fld>
            <a:endParaRPr lang="en-US" dirty="0"/>
          </a:p>
        </p:txBody>
      </p:sp>
      <p:sp>
        <p:nvSpPr>
          <p:cNvPr id="8" name="Footer Placeholder 2"/>
          <p:cNvSpPr txBox="1">
            <a:spLocks noGrp="1"/>
          </p:cNvSpPr>
          <p:nvPr userDrawn="1">
            <p:ph type="ftr" sz="quarter" idx="11"/>
          </p:nvPr>
        </p:nvSpPr>
        <p:spPr>
          <a:ln/>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r>
              <a:rPr lang="en-US" dirty="0"/>
              <a:t>7/10/2012</a:t>
            </a:r>
          </a:p>
        </p:txBody>
      </p:sp>
    </p:spTree>
    <p:extLst>
      <p:ext uri="{BB962C8B-B14F-4D97-AF65-F5344CB8AC3E}">
        <p14:creationId xmlns:p14="http://schemas.microsoft.com/office/powerpoint/2010/main" val="104037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a:solidFill>
                  <a:srgbClr val="800000"/>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78D370E-869F-4DF5-9C37-4993D2F8A3E1}" type="slidenum">
              <a:rPr lang="en-US"/>
              <a:pPr>
                <a:defRPr/>
              </a:pPr>
              <a:t>‹#›</a:t>
            </a:fld>
            <a:endParaRPr lang="en-US" dirty="0"/>
          </a:p>
        </p:txBody>
      </p:sp>
      <p:sp>
        <p:nvSpPr>
          <p:cNvPr id="4" name="Footer Placeholder 2"/>
          <p:cNvSpPr txBox="1">
            <a:spLocks noGrp="1"/>
          </p:cNvSpPr>
          <p:nvPr userDrawn="1">
            <p:ph type="ftr" sz="quarter" idx="11"/>
          </p:nvPr>
        </p:nvSpPr>
        <p:spPr>
          <a:ln/>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r>
              <a:rPr lang="en-US" dirty="0"/>
              <a:t>7/10/2012</a:t>
            </a:r>
          </a:p>
        </p:txBody>
      </p:sp>
    </p:spTree>
    <p:extLst>
      <p:ext uri="{BB962C8B-B14F-4D97-AF65-F5344CB8AC3E}">
        <p14:creationId xmlns:p14="http://schemas.microsoft.com/office/powerpoint/2010/main" val="296299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7271277-3273-44AD-9266-72B611F57827}" type="slidenum">
              <a:rPr lang="en-US"/>
              <a:pPr>
                <a:defRPr/>
              </a:pPr>
              <a:t>‹#›</a:t>
            </a:fld>
            <a:endParaRPr lang="en-US" dirty="0"/>
          </a:p>
        </p:txBody>
      </p:sp>
      <p:sp>
        <p:nvSpPr>
          <p:cNvPr id="3" name="Footer Placeholder 2"/>
          <p:cNvSpPr txBox="1">
            <a:spLocks noGrp="1"/>
          </p:cNvSpPr>
          <p:nvPr userDrawn="1">
            <p:ph type="ftr" sz="quarter" idx="11"/>
          </p:nvPr>
        </p:nvSpPr>
        <p:spPr>
          <a:ln/>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r>
              <a:rPr lang="en-US" dirty="0"/>
              <a:t>7/10/2012</a:t>
            </a:r>
          </a:p>
        </p:txBody>
      </p:sp>
    </p:spTree>
    <p:extLst>
      <p:ext uri="{BB962C8B-B14F-4D97-AF65-F5344CB8AC3E}">
        <p14:creationId xmlns:p14="http://schemas.microsoft.com/office/powerpoint/2010/main" val="301339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a:t>Click to edit Master title style</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atin typeface="Arial" pitchFamily="34" charset="0"/>
                <a:cs typeface="Arial" pitchFamily="34" charset="0"/>
              </a:defRPr>
            </a:lvl1pPr>
          </a:lstStyle>
          <a:p>
            <a:pPr>
              <a:defRPr/>
            </a:pPr>
            <a:fld id="{72FDA465-A73D-41ED-8C35-1C12811D7E54}" type="slidenum">
              <a:rPr lang="en-US" smtClean="0"/>
              <a:pPr>
                <a:defRPr/>
              </a:pPr>
              <a:t>‹#›</a:t>
            </a:fld>
            <a:endParaRPr lang="en-US" dirty="0"/>
          </a:p>
        </p:txBody>
      </p:sp>
      <p:sp>
        <p:nvSpPr>
          <p:cNvPr id="6" name="Footer Placeholder 2"/>
          <p:cNvSpPr txBox="1">
            <a:spLocks noGrp="1"/>
          </p:cNvSpPr>
          <p:nvPr userDrawn="1">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7" name="Date Placeholder 3"/>
          <p:cNvSpPr>
            <a:spLocks noGrp="1"/>
          </p:cNvSpPr>
          <p:nvPr>
            <p:ph type="dt" sz="half" idx="12"/>
          </p:nvPr>
        </p:nvSpPr>
        <p:spPr/>
        <p:txBody>
          <a:bodyPr/>
          <a:lstStyle>
            <a:lvl1pPr>
              <a:defRPr>
                <a:latin typeface="Arial" pitchFamily="34" charset="0"/>
                <a:cs typeface="Arial" pitchFamily="34" charset="0"/>
              </a:defRPr>
            </a:lvl1pPr>
          </a:lstStyle>
          <a:p>
            <a:pPr>
              <a:defRPr/>
            </a:pPr>
            <a:r>
              <a:rPr lang="en-US" dirty="0"/>
              <a:t>7/10/2012</a:t>
            </a:r>
          </a:p>
        </p:txBody>
      </p:sp>
      <p:sp>
        <p:nvSpPr>
          <p:cNvPr id="8" name="Content Placeholder 2"/>
          <p:cNvSpPr>
            <a:spLocks noGrp="1"/>
          </p:cNvSpPr>
          <p:nvPr>
            <p:ph idx="13"/>
          </p:nvPr>
        </p:nvSpPr>
        <p:spPr>
          <a:xfrm>
            <a:off x="3566160" y="274320"/>
            <a:ext cx="5111496" cy="5852160"/>
          </a:xfrm>
          <a:prstGeom prst="rect">
            <a:avLst/>
          </a:prstGeom>
        </p:spPr>
        <p:txBody>
          <a:bodyPr/>
          <a:lstStyle>
            <a:lvl1pPr>
              <a:buClr>
                <a:srgbClr val="800000"/>
              </a:buClr>
              <a:defRPr>
                <a:latin typeface="Arial" pitchFamily="34" charset="0"/>
                <a:cs typeface="Arial" pitchFamily="34" charset="0"/>
              </a:defRPr>
            </a:lvl1pPr>
            <a:lvl2pPr>
              <a:buClr>
                <a:srgbClr val="4F6228"/>
              </a:buClr>
              <a:buSzPct val="80000"/>
              <a:buFont typeface="Wingdings" charset="2"/>
              <a:buChar char="§"/>
              <a:defRPr>
                <a:latin typeface="Arial" pitchFamily="34" charset="0"/>
                <a:cs typeface="Arial" pitchFamily="34" charset="0"/>
              </a:defRPr>
            </a:lvl2pPr>
            <a:lvl3pPr>
              <a:buClr>
                <a:srgbClr val="800000"/>
              </a:buClr>
              <a:buSzPct val="50000"/>
              <a:buFont typeface="Wingdings" charset="2"/>
              <a:buChar char="v"/>
              <a:defRPr>
                <a:latin typeface="Arial" pitchFamily="34" charset="0"/>
                <a:cs typeface="Arial" pitchFamily="34" charset="0"/>
              </a:defRPr>
            </a:lvl3pPr>
            <a:lvl4pPr>
              <a:buClr>
                <a:srgbClr val="4F6230"/>
              </a:buClr>
              <a:buSzPct val="50000"/>
              <a:buFont typeface="Wingdings" charset="2"/>
              <a:buChar char="u"/>
              <a:defRPr>
                <a:latin typeface="Arial" pitchFamily="34" charset="0"/>
                <a:cs typeface="Arial" pitchFamily="34" charset="0"/>
              </a:defRPr>
            </a:lvl4pPr>
            <a:lvl5pPr>
              <a:buClr>
                <a:srgbClr val="4F6230"/>
              </a:buClr>
              <a:buSzPct val="50000"/>
              <a:buFont typeface="Wingdings" charset="2"/>
              <a:buChar char="u"/>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7082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89B159B-C485-4852-A4DC-673321E6EB60}" type="slidenum">
              <a:rPr lang="en-US"/>
              <a:pPr>
                <a:defRPr/>
              </a:pPr>
              <a:t>‹#›</a:t>
            </a:fld>
            <a:endParaRPr lang="en-US" dirty="0"/>
          </a:p>
        </p:txBody>
      </p:sp>
      <p:sp>
        <p:nvSpPr>
          <p:cNvPr id="6" name="Footer Placeholder 2"/>
          <p:cNvSpPr txBox="1">
            <a:spLocks noGrp="1"/>
          </p:cNvSpPr>
          <p:nvPr userDrawn="1">
            <p:ph type="ftr" sz="quarter" idx="11"/>
          </p:nvPr>
        </p:nvSpPr>
        <p:spPr>
          <a:ln/>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r>
              <a:rPr lang="en-US" dirty="0"/>
              <a:t>7/10/2012</a:t>
            </a:r>
          </a:p>
        </p:txBody>
      </p:sp>
    </p:spTree>
    <p:extLst>
      <p:ext uri="{BB962C8B-B14F-4D97-AF65-F5344CB8AC3E}">
        <p14:creationId xmlns:p14="http://schemas.microsoft.com/office/powerpoint/2010/main" val="164118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1600200" y="6172200"/>
            <a:ext cx="1000125" cy="685800"/>
          </a:xfrm>
          <a:prstGeom prst="rect">
            <a:avLst/>
          </a:prstGeom>
          <a:solidFill>
            <a:srgbClr val="8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r>
              <a:rPr lang="en-AU" dirty="0">
                <a:solidFill>
                  <a:srgbClr val="FFFFFF"/>
                </a:solidFill>
                <a:latin typeface="Arial" pitchFamily="34" charset="0"/>
                <a:ea typeface="MS PGothic" pitchFamily="34" charset="-128"/>
                <a:cs typeface="Arial" pitchFamily="34" charset="0"/>
              </a:rPr>
              <a:t> </a:t>
            </a:r>
          </a:p>
        </p:txBody>
      </p:sp>
      <p:sp>
        <p:nvSpPr>
          <p:cNvPr id="7" name="Rectangle 6"/>
          <p:cNvSpPr/>
          <p:nvPr/>
        </p:nvSpPr>
        <p:spPr>
          <a:xfrm>
            <a:off x="-9525" y="6172200"/>
            <a:ext cx="1685925" cy="685800"/>
          </a:xfrm>
          <a:prstGeom prst="rect">
            <a:avLst/>
          </a:prstGeom>
          <a:solidFill>
            <a:srgbClr val="4F6228"/>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r>
              <a:rPr lang="en-AU" dirty="0">
                <a:solidFill>
                  <a:srgbClr val="FFFFFF"/>
                </a:solidFill>
                <a:latin typeface="Arial" pitchFamily="34" charset="0"/>
                <a:ea typeface="MS PGothic" pitchFamily="34" charset="-128"/>
                <a:cs typeface="Arial" pitchFamily="34" charset="0"/>
              </a:rPr>
              <a:t> </a:t>
            </a:r>
          </a:p>
        </p:txBody>
      </p:sp>
      <p:sp>
        <p:nvSpPr>
          <p:cNvPr id="8" name="Rectangle 7"/>
          <p:cNvSpPr/>
          <p:nvPr/>
        </p:nvSpPr>
        <p:spPr>
          <a:xfrm>
            <a:off x="2359025" y="6172200"/>
            <a:ext cx="6784975" cy="685800"/>
          </a:xfrm>
          <a:prstGeom prst="rect">
            <a:avLst/>
          </a:prstGeom>
          <a:solidFill>
            <a:schemeClr val="tx1">
              <a:lumMod val="50000"/>
              <a:lumOff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AU" dirty="0">
              <a:solidFill>
                <a:srgbClr val="FFFFFF"/>
              </a:solidFill>
              <a:latin typeface="Arial" pitchFamily="34" charset="0"/>
              <a:ea typeface="MS PGothic" pitchFamily="34" charset="-128"/>
              <a:cs typeface="Arial" pitchFamily="34" charset="0"/>
            </a:endParaRPr>
          </a:p>
        </p:txBody>
      </p:sp>
      <p:sp>
        <p:nvSpPr>
          <p:cNvPr id="6" name="Slide Number Placeholder 5"/>
          <p:cNvSpPr>
            <a:spLocks noGrp="1"/>
          </p:cNvSpPr>
          <p:nvPr>
            <p:ph type="sldNum" sz="quarter" idx="4"/>
          </p:nvPr>
        </p:nvSpPr>
        <p:spPr>
          <a:xfrm>
            <a:off x="69342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cs typeface="Arial" pitchFamily="34" charset="0"/>
              </a:defRPr>
            </a:lvl1pPr>
          </a:lstStyle>
          <a:p>
            <a:pPr>
              <a:defRPr/>
            </a:pPr>
            <a:fld id="{A78233D8-78B0-475E-BDB0-8E1BC2225C27}" type="slidenum">
              <a:rPr lang="en-US" smtClean="0"/>
              <a:pPr>
                <a:defRPr/>
              </a:pPr>
              <a:t>‹#›</a:t>
            </a:fld>
            <a:endParaRPr lang="en-US" dirty="0"/>
          </a:p>
        </p:txBody>
      </p:sp>
      <p:sp>
        <p:nvSpPr>
          <p:cNvPr id="5" name="Footer Placeholder 2"/>
          <p:cNvSpPr txBox="1">
            <a:spLocks noGrp="1"/>
          </p:cNvSpPr>
          <p:nvPr userDrawn="1">
            <p:ph type="ftr" sz="quarter" idx="3"/>
          </p:nvPr>
        </p:nvSpPr>
        <p:spPr bwMode="auto">
          <a:xfrm>
            <a:off x="2743200" y="6324600"/>
            <a:ext cx="3276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200">
                <a:solidFill>
                  <a:schemeClr val="bg1"/>
                </a:solidFill>
                <a:latin typeface="Arial" pitchFamily="34" charset="0"/>
                <a:ea typeface="ＭＳ Ｐゴシック" charset="-128"/>
                <a:cs typeface="Arial" pitchFamily="34" charset="0"/>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dirty="0"/>
          </a:p>
        </p:txBody>
      </p:sp>
      <p:sp>
        <p:nvSpPr>
          <p:cNvPr id="4" name="Date Placeholder 3"/>
          <p:cNvSpPr>
            <a:spLocks noGrp="1"/>
          </p:cNvSpPr>
          <p:nvPr>
            <p:ph type="dt" sz="half" idx="2"/>
          </p:nvPr>
        </p:nvSpPr>
        <p:spPr>
          <a:xfrm>
            <a:off x="0" y="63246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FFFFFF"/>
                </a:solidFill>
                <a:latin typeface="Arial" pitchFamily="34" charset="0"/>
                <a:cs typeface="Arial" pitchFamily="34" charset="0"/>
              </a:defRPr>
            </a:lvl1pPr>
          </a:lstStyle>
          <a:p>
            <a:pPr>
              <a:defRPr/>
            </a:pPr>
            <a:r>
              <a:rPr lang="en-US" dirty="0"/>
              <a:t>7/10/2012</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hcs.ca.gov/individuals/Documents/Hearing-Benefits-Provider-Fact-Sheet.pdf"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s://www.dhcs.ca.gov/services/Documents/Dental-Benefits-Provider-Fact-Shee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ementiacareaware.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forms.office.com/r/NKbs5EJxby" TargetMode="External"/><Relationship Id="rId2" Type="http://schemas.openxmlformats.org/officeDocument/2006/relationships/hyperlink" Target="see:%20https://forms.office.com/Pages/DesignPageV2.aspx?subpage=design&amp;FormId=fVqAaalhU0219JTY0KFleoeJrpKkFmRNn6qIKbzvkWRUMUM4NDBSRk5TNTI0RlNBVDFZWkdPMkhCSi4u&amp;Token=9e89fac99bce41a4a0533a97ced9156d"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forms.office.com/Pages/DesignPageV2.aspx?subpage=design&amp;FormId=fVqAaalhU0219JTY0KFleoeJrpKkFmRNn6qIKbzvkWRUMUM4NDBSRk5TNTI0RlNBVDFZWkdPMkhCSi4u&amp;Token=9e89fac99bce41a4a0533a97ced9156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
          <p:cNvSpPr>
            <a:spLocks noChangeArrowheads="1"/>
          </p:cNvSpPr>
          <p:nvPr/>
        </p:nvSpPr>
        <p:spPr bwMode="auto">
          <a:xfrm>
            <a:off x="3332163" y="301942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AU" dirty="0">
              <a:latin typeface="Arial" pitchFamily="34" charset="0"/>
              <a:cs typeface="Arial" pitchFamily="34" charset="0"/>
            </a:endParaRPr>
          </a:p>
        </p:txBody>
      </p:sp>
      <p:sp>
        <p:nvSpPr>
          <p:cNvPr id="13" name="Title 1"/>
          <p:cNvSpPr txBox="1">
            <a:spLocks/>
          </p:cNvSpPr>
          <p:nvPr/>
        </p:nvSpPr>
        <p:spPr>
          <a:xfrm>
            <a:off x="476250" y="26670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Times"/>
                <a:ea typeface="MS PGothic" pitchFamily="34" charset="-128"/>
                <a:cs typeface="Time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600" dirty="0">
              <a:solidFill>
                <a:srgbClr val="800000"/>
              </a:solidFill>
            </a:endParaRPr>
          </a:p>
        </p:txBody>
      </p:sp>
      <p:grpSp>
        <p:nvGrpSpPr>
          <p:cNvPr id="15" name="Group 13"/>
          <p:cNvGrpSpPr>
            <a:grpSpLocks noChangeAspect="1"/>
          </p:cNvGrpSpPr>
          <p:nvPr/>
        </p:nvGrpSpPr>
        <p:grpSpPr bwMode="auto">
          <a:xfrm>
            <a:off x="0" y="104775"/>
            <a:ext cx="9029700" cy="2590800"/>
            <a:chOff x="0" y="-48"/>
            <a:chExt cx="5784" cy="1632"/>
          </a:xfrm>
        </p:grpSpPr>
        <p:sp>
          <p:nvSpPr>
            <p:cNvPr id="16" name="AutoShape 12"/>
            <p:cNvSpPr>
              <a:spLocks noChangeAspect="1" noChangeArrowheads="1" noTextEdit="1"/>
            </p:cNvSpPr>
            <p:nvPr/>
          </p:nvSpPr>
          <p:spPr bwMode="auto">
            <a:xfrm>
              <a:off x="0" y="-48"/>
              <a:ext cx="5784" cy="1632"/>
            </a:xfrm>
            <a:prstGeom prst="rect">
              <a:avLst/>
            </a:prstGeom>
            <a:noFill/>
            <a:ln w="9525">
              <a:noFill/>
              <a:miter lim="800000"/>
              <a:headEnd/>
              <a:tailEnd/>
            </a:ln>
          </p:spPr>
          <p:txBody>
            <a:bodyPr>
              <a:prstTxWarp prst="textNoShape">
                <a:avLst/>
              </a:prstTxWarp>
            </a:bodyPr>
            <a:lstStyle/>
            <a:p>
              <a:endParaRPr lang="en-US" dirty="0"/>
            </a:p>
          </p:txBody>
        </p:sp>
        <p:sp>
          <p:nvSpPr>
            <p:cNvPr id="17" name="Freeform 14"/>
            <p:cNvSpPr>
              <a:spLocks/>
            </p:cNvSpPr>
            <p:nvPr/>
          </p:nvSpPr>
          <p:spPr bwMode="auto">
            <a:xfrm>
              <a:off x="8" y="-48"/>
              <a:ext cx="5744" cy="1616"/>
            </a:xfrm>
            <a:custGeom>
              <a:avLst/>
              <a:gdLst>
                <a:gd name="T0" fmla="*/ 0 w 5744"/>
                <a:gd name="T1" fmla="*/ 960 h 1616"/>
                <a:gd name="T2" fmla="*/ 32 w 5744"/>
                <a:gd name="T3" fmla="*/ 944 h 1616"/>
                <a:gd name="T4" fmla="*/ 152 w 5744"/>
                <a:gd name="T5" fmla="*/ 928 h 1616"/>
                <a:gd name="T6" fmla="*/ 352 w 5744"/>
                <a:gd name="T7" fmla="*/ 912 h 1616"/>
                <a:gd name="T8" fmla="*/ 640 w 5744"/>
                <a:gd name="T9" fmla="*/ 912 h 1616"/>
                <a:gd name="T10" fmla="*/ 816 w 5744"/>
                <a:gd name="T11" fmla="*/ 928 h 1616"/>
                <a:gd name="T12" fmla="*/ 1016 w 5744"/>
                <a:gd name="T13" fmla="*/ 944 h 1616"/>
                <a:gd name="T14" fmla="*/ 1232 w 5744"/>
                <a:gd name="T15" fmla="*/ 968 h 1616"/>
                <a:gd name="T16" fmla="*/ 1472 w 5744"/>
                <a:gd name="T17" fmla="*/ 1008 h 1616"/>
                <a:gd name="T18" fmla="*/ 1736 w 5744"/>
                <a:gd name="T19" fmla="*/ 1056 h 1616"/>
                <a:gd name="T20" fmla="*/ 2016 w 5744"/>
                <a:gd name="T21" fmla="*/ 1120 h 1616"/>
                <a:gd name="T22" fmla="*/ 2320 w 5744"/>
                <a:gd name="T23" fmla="*/ 1200 h 1616"/>
                <a:gd name="T24" fmla="*/ 2656 w 5744"/>
                <a:gd name="T25" fmla="*/ 1296 h 1616"/>
                <a:gd name="T26" fmla="*/ 3008 w 5744"/>
                <a:gd name="T27" fmla="*/ 1400 h 1616"/>
                <a:gd name="T28" fmla="*/ 3344 w 5744"/>
                <a:gd name="T29" fmla="*/ 1480 h 1616"/>
                <a:gd name="T30" fmla="*/ 3664 w 5744"/>
                <a:gd name="T31" fmla="*/ 1536 h 1616"/>
                <a:gd name="T32" fmla="*/ 3960 w 5744"/>
                <a:gd name="T33" fmla="*/ 1576 h 1616"/>
                <a:gd name="T34" fmla="*/ 4240 w 5744"/>
                <a:gd name="T35" fmla="*/ 1600 h 1616"/>
                <a:gd name="T36" fmla="*/ 4488 w 5744"/>
                <a:gd name="T37" fmla="*/ 1616 h 1616"/>
                <a:gd name="T38" fmla="*/ 4720 w 5744"/>
                <a:gd name="T39" fmla="*/ 1616 h 1616"/>
                <a:gd name="T40" fmla="*/ 4936 w 5744"/>
                <a:gd name="T41" fmla="*/ 1600 h 1616"/>
                <a:gd name="T42" fmla="*/ 5120 w 5744"/>
                <a:gd name="T43" fmla="*/ 1584 h 1616"/>
                <a:gd name="T44" fmla="*/ 5288 w 5744"/>
                <a:gd name="T45" fmla="*/ 1568 h 1616"/>
                <a:gd name="T46" fmla="*/ 5536 w 5744"/>
                <a:gd name="T47" fmla="*/ 1520 h 1616"/>
                <a:gd name="T48" fmla="*/ 5696 w 5744"/>
                <a:gd name="T49" fmla="*/ 1472 h 1616"/>
                <a:gd name="T50" fmla="*/ 5744 w 5744"/>
                <a:gd name="T51" fmla="*/ 1456 h 1616"/>
                <a:gd name="T52" fmla="*/ 5744 w 5744"/>
                <a:gd name="T53" fmla="*/ 0 h 1616"/>
                <a:gd name="T54" fmla="*/ 0 w 5744"/>
                <a:gd name="T55" fmla="*/ 0 h 1616"/>
                <a:gd name="T56" fmla="*/ 0 w 5744"/>
                <a:gd name="T57" fmla="*/ 960 h 16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44"/>
                <a:gd name="T88" fmla="*/ 0 h 1616"/>
                <a:gd name="T89" fmla="*/ 5744 w 5744"/>
                <a:gd name="T90" fmla="*/ 1616 h 16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44" h="1616">
                  <a:moveTo>
                    <a:pt x="0" y="960"/>
                  </a:moveTo>
                  <a:lnTo>
                    <a:pt x="32" y="944"/>
                  </a:lnTo>
                  <a:lnTo>
                    <a:pt x="152" y="928"/>
                  </a:lnTo>
                  <a:lnTo>
                    <a:pt x="352" y="912"/>
                  </a:lnTo>
                  <a:lnTo>
                    <a:pt x="640" y="912"/>
                  </a:lnTo>
                  <a:lnTo>
                    <a:pt x="816" y="928"/>
                  </a:lnTo>
                  <a:lnTo>
                    <a:pt x="1016" y="944"/>
                  </a:lnTo>
                  <a:lnTo>
                    <a:pt x="1232" y="968"/>
                  </a:lnTo>
                  <a:lnTo>
                    <a:pt x="1472" y="1008"/>
                  </a:lnTo>
                  <a:lnTo>
                    <a:pt x="1736" y="1056"/>
                  </a:lnTo>
                  <a:lnTo>
                    <a:pt x="2016" y="1120"/>
                  </a:lnTo>
                  <a:lnTo>
                    <a:pt x="2320" y="1200"/>
                  </a:lnTo>
                  <a:lnTo>
                    <a:pt x="2656" y="1296"/>
                  </a:lnTo>
                  <a:lnTo>
                    <a:pt x="3008" y="1400"/>
                  </a:lnTo>
                  <a:lnTo>
                    <a:pt x="3344" y="1480"/>
                  </a:lnTo>
                  <a:lnTo>
                    <a:pt x="3664" y="1536"/>
                  </a:lnTo>
                  <a:lnTo>
                    <a:pt x="3960" y="1576"/>
                  </a:lnTo>
                  <a:lnTo>
                    <a:pt x="4240" y="1600"/>
                  </a:lnTo>
                  <a:lnTo>
                    <a:pt x="4488" y="1616"/>
                  </a:lnTo>
                  <a:lnTo>
                    <a:pt x="4720" y="1616"/>
                  </a:lnTo>
                  <a:lnTo>
                    <a:pt x="4936" y="1600"/>
                  </a:lnTo>
                  <a:lnTo>
                    <a:pt x="5120" y="1584"/>
                  </a:lnTo>
                  <a:lnTo>
                    <a:pt x="5288" y="1568"/>
                  </a:lnTo>
                  <a:lnTo>
                    <a:pt x="5536" y="1520"/>
                  </a:lnTo>
                  <a:lnTo>
                    <a:pt x="5696" y="1472"/>
                  </a:lnTo>
                  <a:lnTo>
                    <a:pt x="5744" y="1456"/>
                  </a:lnTo>
                  <a:lnTo>
                    <a:pt x="5744" y="0"/>
                  </a:lnTo>
                  <a:lnTo>
                    <a:pt x="0" y="0"/>
                  </a:lnTo>
                  <a:lnTo>
                    <a:pt x="0" y="960"/>
                  </a:lnTo>
                  <a:close/>
                </a:path>
              </a:pathLst>
            </a:custGeom>
            <a:solidFill>
              <a:srgbClr val="617335"/>
            </a:solidFill>
            <a:ln w="9525">
              <a:noFill/>
              <a:round/>
              <a:headEnd/>
              <a:tailEnd/>
            </a:ln>
          </p:spPr>
          <p:txBody>
            <a:bodyPr>
              <a:prstTxWarp prst="textNoShape">
                <a:avLst/>
              </a:prstTxWarp>
            </a:bodyPr>
            <a:lstStyle/>
            <a:p>
              <a:endParaRPr lang="en-US" dirty="0"/>
            </a:p>
          </p:txBody>
        </p:sp>
        <p:sp>
          <p:nvSpPr>
            <p:cNvPr id="18" name="Freeform 15"/>
            <p:cNvSpPr>
              <a:spLocks/>
            </p:cNvSpPr>
            <p:nvPr/>
          </p:nvSpPr>
          <p:spPr bwMode="auto">
            <a:xfrm>
              <a:off x="8" y="-48"/>
              <a:ext cx="5768" cy="1520"/>
            </a:xfrm>
            <a:custGeom>
              <a:avLst/>
              <a:gdLst>
                <a:gd name="T0" fmla="*/ 0 w 5768"/>
                <a:gd name="T1" fmla="*/ 896 h 1520"/>
                <a:gd name="T2" fmla="*/ 40 w 5768"/>
                <a:gd name="T3" fmla="*/ 888 h 1520"/>
                <a:gd name="T4" fmla="*/ 160 w 5768"/>
                <a:gd name="T5" fmla="*/ 864 h 1520"/>
                <a:gd name="T6" fmla="*/ 360 w 5768"/>
                <a:gd name="T7" fmla="*/ 840 h 1520"/>
                <a:gd name="T8" fmla="*/ 496 w 5768"/>
                <a:gd name="T9" fmla="*/ 832 h 1520"/>
                <a:gd name="T10" fmla="*/ 648 w 5768"/>
                <a:gd name="T11" fmla="*/ 832 h 1520"/>
                <a:gd name="T12" fmla="*/ 824 w 5768"/>
                <a:gd name="T13" fmla="*/ 840 h 1520"/>
                <a:gd name="T14" fmla="*/ 1024 w 5768"/>
                <a:gd name="T15" fmla="*/ 848 h 1520"/>
                <a:gd name="T16" fmla="*/ 1240 w 5768"/>
                <a:gd name="T17" fmla="*/ 872 h 1520"/>
                <a:gd name="T18" fmla="*/ 1480 w 5768"/>
                <a:gd name="T19" fmla="*/ 904 h 1520"/>
                <a:gd name="T20" fmla="*/ 1744 w 5768"/>
                <a:gd name="T21" fmla="*/ 952 h 1520"/>
                <a:gd name="T22" fmla="*/ 2024 w 5768"/>
                <a:gd name="T23" fmla="*/ 1016 h 1520"/>
                <a:gd name="T24" fmla="*/ 2336 w 5768"/>
                <a:gd name="T25" fmla="*/ 1096 h 1520"/>
                <a:gd name="T26" fmla="*/ 2664 w 5768"/>
                <a:gd name="T27" fmla="*/ 1192 h 1520"/>
                <a:gd name="T28" fmla="*/ 3024 w 5768"/>
                <a:gd name="T29" fmla="*/ 1296 h 1520"/>
                <a:gd name="T30" fmla="*/ 3360 w 5768"/>
                <a:gd name="T31" fmla="*/ 1376 h 1520"/>
                <a:gd name="T32" fmla="*/ 3680 w 5768"/>
                <a:gd name="T33" fmla="*/ 1440 h 1520"/>
                <a:gd name="T34" fmla="*/ 3976 w 5768"/>
                <a:gd name="T35" fmla="*/ 1480 h 1520"/>
                <a:gd name="T36" fmla="*/ 4248 w 5768"/>
                <a:gd name="T37" fmla="*/ 1504 h 1520"/>
                <a:gd name="T38" fmla="*/ 4504 w 5768"/>
                <a:gd name="T39" fmla="*/ 1520 h 1520"/>
                <a:gd name="T40" fmla="*/ 4736 w 5768"/>
                <a:gd name="T41" fmla="*/ 1520 h 1520"/>
                <a:gd name="T42" fmla="*/ 4952 w 5768"/>
                <a:gd name="T43" fmla="*/ 1504 h 1520"/>
                <a:gd name="T44" fmla="*/ 5136 w 5768"/>
                <a:gd name="T45" fmla="*/ 1488 h 1520"/>
                <a:gd name="T46" fmla="*/ 5304 w 5768"/>
                <a:gd name="T47" fmla="*/ 1472 h 1520"/>
                <a:gd name="T48" fmla="*/ 5552 w 5768"/>
                <a:gd name="T49" fmla="*/ 1416 h 1520"/>
                <a:gd name="T50" fmla="*/ 5712 w 5768"/>
                <a:gd name="T51" fmla="*/ 1376 h 1520"/>
                <a:gd name="T52" fmla="*/ 5768 w 5768"/>
                <a:gd name="T53" fmla="*/ 1360 h 1520"/>
                <a:gd name="T54" fmla="*/ 5760 w 5768"/>
                <a:gd name="T55" fmla="*/ 0 h 1520"/>
                <a:gd name="T56" fmla="*/ 0 w 5768"/>
                <a:gd name="T57" fmla="*/ 0 h 1520"/>
                <a:gd name="T58" fmla="*/ 0 w 5768"/>
                <a:gd name="T59" fmla="*/ 896 h 15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8"/>
                <a:gd name="T91" fmla="*/ 0 h 1520"/>
                <a:gd name="T92" fmla="*/ 5768 w 5768"/>
                <a:gd name="T93" fmla="*/ 1520 h 15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8" h="1520">
                  <a:moveTo>
                    <a:pt x="0" y="896"/>
                  </a:moveTo>
                  <a:lnTo>
                    <a:pt x="40" y="888"/>
                  </a:lnTo>
                  <a:lnTo>
                    <a:pt x="160" y="864"/>
                  </a:lnTo>
                  <a:lnTo>
                    <a:pt x="360" y="840"/>
                  </a:lnTo>
                  <a:lnTo>
                    <a:pt x="496" y="832"/>
                  </a:lnTo>
                  <a:lnTo>
                    <a:pt x="648" y="832"/>
                  </a:lnTo>
                  <a:lnTo>
                    <a:pt x="824" y="840"/>
                  </a:lnTo>
                  <a:lnTo>
                    <a:pt x="1024" y="848"/>
                  </a:lnTo>
                  <a:lnTo>
                    <a:pt x="1240" y="872"/>
                  </a:lnTo>
                  <a:lnTo>
                    <a:pt x="1480" y="904"/>
                  </a:lnTo>
                  <a:lnTo>
                    <a:pt x="1744" y="952"/>
                  </a:lnTo>
                  <a:lnTo>
                    <a:pt x="2024" y="1016"/>
                  </a:lnTo>
                  <a:lnTo>
                    <a:pt x="2336" y="1096"/>
                  </a:lnTo>
                  <a:lnTo>
                    <a:pt x="2664" y="1192"/>
                  </a:lnTo>
                  <a:lnTo>
                    <a:pt x="3024" y="1296"/>
                  </a:lnTo>
                  <a:lnTo>
                    <a:pt x="3360" y="1376"/>
                  </a:lnTo>
                  <a:lnTo>
                    <a:pt x="3680" y="1440"/>
                  </a:lnTo>
                  <a:lnTo>
                    <a:pt x="3976" y="1480"/>
                  </a:lnTo>
                  <a:lnTo>
                    <a:pt x="4248" y="1504"/>
                  </a:lnTo>
                  <a:lnTo>
                    <a:pt x="4504" y="1520"/>
                  </a:lnTo>
                  <a:lnTo>
                    <a:pt x="4736" y="1520"/>
                  </a:lnTo>
                  <a:lnTo>
                    <a:pt x="4952" y="1504"/>
                  </a:lnTo>
                  <a:lnTo>
                    <a:pt x="5136" y="1488"/>
                  </a:lnTo>
                  <a:lnTo>
                    <a:pt x="5304" y="1472"/>
                  </a:lnTo>
                  <a:lnTo>
                    <a:pt x="5552" y="1416"/>
                  </a:lnTo>
                  <a:lnTo>
                    <a:pt x="5712" y="1376"/>
                  </a:lnTo>
                  <a:lnTo>
                    <a:pt x="5768" y="1360"/>
                  </a:lnTo>
                  <a:lnTo>
                    <a:pt x="5760" y="0"/>
                  </a:lnTo>
                  <a:lnTo>
                    <a:pt x="0" y="0"/>
                  </a:lnTo>
                  <a:lnTo>
                    <a:pt x="0" y="896"/>
                  </a:lnTo>
                  <a:close/>
                </a:path>
              </a:pathLst>
            </a:custGeom>
            <a:solidFill>
              <a:srgbClr val="D0D2D3"/>
            </a:solidFill>
            <a:ln w="9525">
              <a:noFill/>
              <a:round/>
              <a:headEnd/>
              <a:tailEnd/>
            </a:ln>
          </p:spPr>
          <p:txBody>
            <a:bodyPr>
              <a:prstTxWarp prst="textNoShape">
                <a:avLst/>
              </a:prstTxWarp>
            </a:bodyPr>
            <a:lstStyle/>
            <a:p>
              <a:endParaRPr lang="en-US" dirty="0"/>
            </a:p>
          </p:txBody>
        </p:sp>
        <p:pic>
          <p:nvPicPr>
            <p:cNvPr id="19" name="Picture 16"/>
            <p:cNvPicPr>
              <a:picLocks noChangeAspect="1" noChangeArrowheads="1"/>
            </p:cNvPicPr>
            <p:nvPr/>
          </p:nvPicPr>
          <p:blipFill>
            <a:blip r:embed="rId3"/>
            <a:srcRect/>
            <a:stretch>
              <a:fillRect/>
            </a:stretch>
          </p:blipFill>
          <p:spPr bwMode="auto">
            <a:xfrm>
              <a:off x="0" y="-48"/>
              <a:ext cx="5768" cy="1608"/>
            </a:xfrm>
            <a:prstGeom prst="rect">
              <a:avLst/>
            </a:prstGeom>
            <a:noFill/>
            <a:ln w="9525">
              <a:noFill/>
              <a:miter lim="800000"/>
              <a:headEnd/>
              <a:tailEnd/>
            </a:ln>
          </p:spPr>
        </p:pic>
      </p:grpSp>
      <p:sp>
        <p:nvSpPr>
          <p:cNvPr id="11" name="Title 1"/>
          <p:cNvSpPr>
            <a:spLocks noGrp="1"/>
          </p:cNvSpPr>
          <p:nvPr>
            <p:ph type="ctrTitle"/>
          </p:nvPr>
        </p:nvSpPr>
        <p:spPr>
          <a:xfrm>
            <a:off x="762000" y="3581400"/>
            <a:ext cx="7772400" cy="762000"/>
          </a:xfrm>
        </p:spPr>
        <p:txBody>
          <a:bodyPr>
            <a:noAutofit/>
          </a:bodyPr>
          <a:lstStyle/>
          <a:p>
            <a:pPr eaLnBrk="1" fontAlgn="auto" hangingPunct="1">
              <a:spcAft>
                <a:spcPts val="0"/>
              </a:spcAft>
              <a:defRPr/>
            </a:pPr>
            <a:r>
              <a:rPr lang="en-US" sz="3600" b="1" dirty="0">
                <a:ea typeface="+mj-ea"/>
              </a:rPr>
              <a:t>Special Needs Plan Model of Care</a:t>
            </a:r>
            <a:br>
              <a:rPr lang="en-US" sz="3600" b="1" dirty="0">
                <a:ea typeface="+mj-ea"/>
              </a:rPr>
            </a:br>
            <a:r>
              <a:rPr lang="en-US" sz="3600" b="1" dirty="0">
                <a:ea typeface="+mj-ea"/>
              </a:rPr>
              <a:t>(SNP - MOC)</a:t>
            </a:r>
            <a:br>
              <a:rPr lang="en-US" sz="3600" b="1" dirty="0">
                <a:ea typeface="+mj-ea"/>
              </a:rPr>
            </a:br>
            <a:br>
              <a:rPr lang="en-US" sz="3600" b="1" dirty="0">
                <a:ea typeface="+mj-ea"/>
              </a:rPr>
            </a:br>
            <a:r>
              <a:rPr lang="en-US" sz="3200" dirty="0">
                <a:ea typeface="+mj-ea"/>
              </a:rPr>
              <a:t>2025 Model of Care Training for Providers </a:t>
            </a:r>
          </a:p>
        </p:txBody>
      </p:sp>
      <p:sp>
        <p:nvSpPr>
          <p:cNvPr id="3" name="TextBox 2"/>
          <p:cNvSpPr txBox="1"/>
          <p:nvPr/>
        </p:nvSpPr>
        <p:spPr>
          <a:xfrm>
            <a:off x="2189139" y="6352401"/>
            <a:ext cx="2491771" cy="338554"/>
          </a:xfrm>
          <a:prstGeom prst="rect">
            <a:avLst/>
          </a:prstGeom>
          <a:noFill/>
        </p:spPr>
        <p:txBody>
          <a:bodyPr wrap="none" rtlCol="0">
            <a:spAutoFit/>
          </a:bodyPr>
          <a:lstStyle/>
          <a:p>
            <a:r>
              <a:rPr lang="en-US" sz="1600" i="1" dirty="0"/>
              <a:t>Proprietary &amp; Confidential </a:t>
            </a:r>
            <a:endParaRPr lang="en-US" sz="1600" dirty="0"/>
          </a:p>
        </p:txBody>
      </p:sp>
      <p:pic>
        <p:nvPicPr>
          <p:cNvPr id="20" name="Picture 19"/>
          <p:cNvPicPr/>
          <p:nvPr/>
        </p:nvPicPr>
        <p:blipFill>
          <a:blip r:embed="rId4">
            <a:extLst>
              <a:ext uri="{28A0092B-C50C-407E-A947-70E740481C1C}">
                <a14:useLocalDpi xmlns:a14="http://schemas.microsoft.com/office/drawing/2010/main" val="0"/>
              </a:ext>
            </a:extLst>
          </a:blip>
          <a:stretch>
            <a:fillRect/>
          </a:stretch>
        </p:blipFill>
        <p:spPr>
          <a:xfrm>
            <a:off x="836808" y="2275685"/>
            <a:ext cx="2363591" cy="964199"/>
          </a:xfrm>
          <a:prstGeom prst="rect">
            <a:avLst/>
          </a:prstGeom>
        </p:spPr>
      </p:pic>
    </p:spTree>
    <p:extLst>
      <p:ext uri="{BB962C8B-B14F-4D97-AF65-F5344CB8AC3E}">
        <p14:creationId xmlns:p14="http://schemas.microsoft.com/office/powerpoint/2010/main" val="106338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1"/>
            <a:ext cx="8305800" cy="3733800"/>
          </a:xfrm>
        </p:spPr>
        <p:txBody>
          <a:bodyPr/>
          <a:lstStyle/>
          <a:p>
            <a:pPr>
              <a:spcBef>
                <a:spcPts val="0"/>
              </a:spcBef>
            </a:pPr>
            <a:r>
              <a:rPr lang="en-US" sz="2400" dirty="0"/>
              <a:t>CCHP provides services to:</a:t>
            </a:r>
          </a:p>
          <a:p>
            <a:pPr lvl="1">
              <a:spcBef>
                <a:spcPts val="0"/>
              </a:spcBef>
            </a:pPr>
            <a:r>
              <a:rPr lang="en-US" sz="1600" dirty="0"/>
              <a:t>Frail elderly</a:t>
            </a:r>
          </a:p>
          <a:p>
            <a:pPr lvl="1">
              <a:spcBef>
                <a:spcPts val="0"/>
              </a:spcBef>
            </a:pPr>
            <a:r>
              <a:rPr lang="en-US" sz="1600" dirty="0"/>
              <a:t>High health risk individuals</a:t>
            </a:r>
          </a:p>
          <a:p>
            <a:pPr lvl="1">
              <a:spcBef>
                <a:spcPts val="0"/>
              </a:spcBef>
            </a:pPr>
            <a:r>
              <a:rPr lang="en-US" sz="1600" dirty="0"/>
              <a:t>Low-income and low socioeconomic population</a:t>
            </a:r>
          </a:p>
          <a:p>
            <a:pPr lvl="1">
              <a:spcBef>
                <a:spcPts val="0"/>
              </a:spcBef>
            </a:pPr>
            <a:r>
              <a:rPr lang="en-US" sz="1600" dirty="0"/>
              <a:t>Individuals with multiple chronic and acute health problems</a:t>
            </a:r>
          </a:p>
          <a:p>
            <a:pPr lvl="1">
              <a:spcBef>
                <a:spcPts val="0"/>
              </a:spcBef>
            </a:pPr>
            <a:r>
              <a:rPr lang="en-US" sz="1600" dirty="0"/>
              <a:t>Individuals with or at risk of medication and treatment plan non compliance</a:t>
            </a:r>
          </a:p>
          <a:p>
            <a:pPr lvl="1">
              <a:spcBef>
                <a:spcPts val="0"/>
              </a:spcBef>
            </a:pPr>
            <a:r>
              <a:rPr lang="en-US" sz="1600" dirty="0">
                <a:solidFill>
                  <a:prstClr val="black"/>
                </a:solidFill>
              </a:rPr>
              <a:t>Individuals that lack family support</a:t>
            </a:r>
          </a:p>
          <a:p>
            <a:pPr lvl="1">
              <a:spcBef>
                <a:spcPts val="0"/>
              </a:spcBef>
            </a:pPr>
            <a:r>
              <a:rPr lang="en-US" sz="1600" dirty="0">
                <a:solidFill>
                  <a:prstClr val="black"/>
                </a:solidFill>
              </a:rPr>
              <a:t>Limited English literacy individuals</a:t>
            </a:r>
          </a:p>
          <a:p>
            <a:pPr lvl="1">
              <a:spcBef>
                <a:spcPts val="0"/>
              </a:spcBef>
            </a:pPr>
            <a:r>
              <a:rPr lang="en-US" sz="1600" dirty="0">
                <a:solidFill>
                  <a:prstClr val="black"/>
                </a:solidFill>
              </a:rPr>
              <a:t>Individuals with barriers to access community resources and support</a:t>
            </a:r>
          </a:p>
          <a:p>
            <a:pPr lvl="1">
              <a:spcBef>
                <a:spcPts val="0"/>
              </a:spcBef>
            </a:pPr>
            <a:r>
              <a:rPr lang="en-US" sz="1600" dirty="0">
                <a:solidFill>
                  <a:prstClr val="black"/>
                </a:solidFill>
              </a:rPr>
              <a:t>Strive for quality outcomes</a:t>
            </a:r>
          </a:p>
          <a:p>
            <a:pPr lvl="1">
              <a:spcBef>
                <a:spcPts val="0"/>
              </a:spcBef>
            </a:pPr>
            <a:r>
              <a:rPr lang="en-US" sz="1600" dirty="0">
                <a:solidFill>
                  <a:prstClr val="black"/>
                </a:solidFill>
              </a:rPr>
              <a:t>Support PCPs plan of care</a:t>
            </a:r>
          </a:p>
          <a:p>
            <a:pPr lvl="1">
              <a:spcBef>
                <a:spcPts val="0"/>
              </a:spcBef>
            </a:pPr>
            <a:r>
              <a:rPr lang="en-US" sz="1600" dirty="0">
                <a:solidFill>
                  <a:prstClr val="black"/>
                </a:solidFill>
              </a:rPr>
              <a:t>Educate, guide, and support individuals to health and community resources</a:t>
            </a:r>
          </a:p>
          <a:p>
            <a:pPr>
              <a:spcBef>
                <a:spcPts val="0"/>
              </a:spcBef>
            </a:pPr>
            <a:endParaRPr lang="en-US" sz="2400" dirty="0"/>
          </a:p>
        </p:txBody>
      </p:sp>
      <p:sp>
        <p:nvSpPr>
          <p:cNvPr id="4" name="Slide Number Placeholder 3"/>
          <p:cNvSpPr>
            <a:spLocks noGrp="1"/>
          </p:cNvSpPr>
          <p:nvPr>
            <p:ph type="sldNum" sz="quarter" idx="10"/>
          </p:nvPr>
        </p:nvSpPr>
        <p:spPr/>
        <p:txBody>
          <a:bodyPr/>
          <a:lstStyle/>
          <a:p>
            <a:fld id="{E5C1C9B5-424B-45ED-B80C-C2CC8B90FF0B}" type="slidenum">
              <a:rPr lang="en-US" smtClean="0"/>
              <a:t>10</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SNP MOC responds to our mission </a:t>
            </a:r>
            <a:endParaRPr lang="en-US" sz="2800" dirty="0">
              <a:latin typeface="Arial Black"/>
              <a:ea typeface="Arial Black"/>
              <a:cs typeface="Arial Black"/>
              <a:sym typeface="Arial Black"/>
            </a:endParaRPr>
          </a:p>
        </p:txBody>
      </p:sp>
      <p:sp>
        <p:nvSpPr>
          <p:cNvPr id="2" name="Rectangle 1"/>
          <p:cNvSpPr/>
          <p:nvPr/>
        </p:nvSpPr>
        <p:spPr>
          <a:xfrm>
            <a:off x="990600" y="1053974"/>
            <a:ext cx="7824922" cy="830997"/>
          </a:xfrm>
          <a:prstGeom prst="rect">
            <a:avLst/>
          </a:prstGeom>
        </p:spPr>
        <p:txBody>
          <a:bodyPr wrap="square">
            <a:spAutoFit/>
          </a:bodyPr>
          <a:lstStyle/>
          <a:p>
            <a:pPr marL="0" indent="0">
              <a:spcBef>
                <a:spcPts val="0"/>
              </a:spcBef>
              <a:buNone/>
            </a:pPr>
            <a:r>
              <a:rPr lang="en-US" b="1" i="1" dirty="0">
                <a:solidFill>
                  <a:srgbClr val="800000"/>
                </a:solidFill>
              </a:rPr>
              <a:t>Provide high-quality, affordable healthcare through culturally competent and linguistically appropriate services</a:t>
            </a:r>
            <a:endParaRPr lang="en-US" dirty="0"/>
          </a:p>
        </p:txBody>
      </p:sp>
    </p:spTree>
    <p:extLst>
      <p:ext uri="{BB962C8B-B14F-4D97-AF65-F5344CB8AC3E}">
        <p14:creationId xmlns:p14="http://schemas.microsoft.com/office/powerpoint/2010/main" val="257064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lstStyle/>
          <a:p>
            <a:pPr lvl="1"/>
            <a:r>
              <a:rPr lang="en-US" sz="2000" dirty="0"/>
              <a:t>Improve access to care</a:t>
            </a:r>
          </a:p>
          <a:p>
            <a:pPr lvl="1"/>
            <a:r>
              <a:rPr lang="en-US" sz="2000" dirty="0"/>
              <a:t>Improve transitions of care to reduce unnecessary ED and hospital admissions</a:t>
            </a:r>
          </a:p>
          <a:p>
            <a:pPr lvl="1"/>
            <a:r>
              <a:rPr lang="en-US" sz="2000" dirty="0"/>
              <a:t>Improve coordination of care through a single point of contact</a:t>
            </a:r>
          </a:p>
          <a:p>
            <a:pPr lvl="1"/>
            <a:r>
              <a:rPr lang="en-US" sz="2000" dirty="0"/>
              <a:t>Improve access to preventive health services</a:t>
            </a:r>
          </a:p>
          <a:p>
            <a:pPr lvl="1"/>
            <a:r>
              <a:rPr lang="en-US" sz="2000" dirty="0"/>
              <a:t>Improve appropriate utilization of services </a:t>
            </a:r>
          </a:p>
          <a:p>
            <a:pPr lvl="1"/>
            <a:r>
              <a:rPr lang="en-US" sz="2000" dirty="0"/>
              <a:t>Improve quality scores </a:t>
            </a:r>
          </a:p>
          <a:p>
            <a:pPr lvl="1"/>
            <a:r>
              <a:rPr lang="en-US" sz="2000" dirty="0"/>
              <a:t>Improve member satisfaction with providers and the plan</a:t>
            </a:r>
          </a:p>
          <a:p>
            <a:pPr lvl="1"/>
            <a:r>
              <a:rPr lang="en-US" sz="2000" dirty="0"/>
              <a:t>Improve health outcomes</a:t>
            </a:r>
          </a:p>
        </p:txBody>
      </p:sp>
      <p:sp>
        <p:nvSpPr>
          <p:cNvPr id="4" name="Slide Number Placeholder 3"/>
          <p:cNvSpPr>
            <a:spLocks noGrp="1"/>
          </p:cNvSpPr>
          <p:nvPr>
            <p:ph type="sldNum" sz="quarter" idx="10"/>
          </p:nvPr>
        </p:nvSpPr>
        <p:spPr/>
        <p:txBody>
          <a:bodyPr/>
          <a:lstStyle/>
          <a:p>
            <a:fld id="{E5C1C9B5-424B-45ED-B80C-C2CC8B90FF0B}" type="slidenum">
              <a:rPr lang="en-US" smtClean="0"/>
              <a:t>11</a:t>
            </a:fld>
            <a:endParaRPr lang="en-US" dirty="0"/>
          </a:p>
        </p:txBody>
      </p:sp>
      <p:sp>
        <p:nvSpPr>
          <p:cNvPr id="5" name="Shape 191"/>
          <p:cNvSpPr/>
          <p:nvPr/>
        </p:nvSpPr>
        <p:spPr>
          <a:xfrm>
            <a:off x="0" y="603681"/>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SNP MOC Goals</a:t>
            </a:r>
            <a:endParaRPr lang="en-US" sz="2800" dirty="0">
              <a:latin typeface="Arial Black"/>
              <a:ea typeface="Arial Black"/>
              <a:cs typeface="Arial Black"/>
              <a:sym typeface="Arial Black"/>
            </a:endParaRPr>
          </a:p>
        </p:txBody>
      </p:sp>
    </p:spTree>
    <p:extLst>
      <p:ext uri="{BB962C8B-B14F-4D97-AF65-F5344CB8AC3E}">
        <p14:creationId xmlns:p14="http://schemas.microsoft.com/office/powerpoint/2010/main" val="354684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lstStyle/>
          <a:p>
            <a:pPr marL="0" indent="0">
              <a:buNone/>
            </a:pPr>
            <a:r>
              <a:rPr lang="en-US" sz="2400" dirty="0"/>
              <a:t>CCHP currently has 3,758 SNP beneficiaries in San Francisco. </a:t>
            </a:r>
          </a:p>
          <a:p>
            <a:pPr marL="0" indent="0">
              <a:buNone/>
            </a:pPr>
            <a:endParaRPr lang="en-US" sz="2400" dirty="0"/>
          </a:p>
          <a:p>
            <a:pPr lvl="0"/>
            <a:r>
              <a:rPr lang="en-US" sz="2400" dirty="0"/>
              <a:t>97% of the SNP Population are Chinese </a:t>
            </a:r>
          </a:p>
          <a:p>
            <a:pPr lvl="0"/>
            <a:r>
              <a:rPr lang="en-US" sz="2400" dirty="0"/>
              <a:t>25-101+ years old is the age range of this population</a:t>
            </a:r>
          </a:p>
          <a:p>
            <a:pPr lvl="0"/>
            <a:r>
              <a:rPr lang="en-US" sz="2400" dirty="0"/>
              <a:t>65.7% of beneficiaries are between the ages of 65-80 years old</a:t>
            </a:r>
          </a:p>
          <a:p>
            <a:pPr lvl="0"/>
            <a:r>
              <a:rPr lang="en-US" sz="2400" dirty="0"/>
              <a:t>55.4% beneficiaries are women, 44.6% are men</a:t>
            </a:r>
          </a:p>
        </p:txBody>
      </p:sp>
      <p:sp>
        <p:nvSpPr>
          <p:cNvPr id="4" name="Slide Number Placeholder 3"/>
          <p:cNvSpPr>
            <a:spLocks noGrp="1"/>
          </p:cNvSpPr>
          <p:nvPr>
            <p:ph type="sldNum" sz="quarter" idx="10"/>
          </p:nvPr>
        </p:nvSpPr>
        <p:spPr/>
        <p:txBody>
          <a:bodyPr/>
          <a:lstStyle/>
          <a:p>
            <a:fld id="{E5C1C9B5-424B-45ED-B80C-C2CC8B90FF0B}" type="slidenum">
              <a:rPr lang="en-US" smtClean="0"/>
              <a:t>12</a:t>
            </a:fld>
            <a:endParaRPr lang="en-US" dirty="0"/>
          </a:p>
        </p:txBody>
      </p:sp>
      <p:sp>
        <p:nvSpPr>
          <p:cNvPr id="5" name="Shape 191"/>
          <p:cNvSpPr/>
          <p:nvPr/>
        </p:nvSpPr>
        <p:spPr>
          <a:xfrm>
            <a:off x="0" y="603681"/>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Description of the SNP Population</a:t>
            </a:r>
            <a:endParaRPr lang="en-US" sz="2800" dirty="0">
              <a:latin typeface="Arial Black"/>
              <a:ea typeface="Arial Black"/>
              <a:cs typeface="Arial Black"/>
              <a:sym typeface="Arial Black"/>
            </a:endParaRPr>
          </a:p>
        </p:txBody>
      </p:sp>
    </p:spTree>
    <p:extLst>
      <p:ext uri="{BB962C8B-B14F-4D97-AF65-F5344CB8AC3E}">
        <p14:creationId xmlns:p14="http://schemas.microsoft.com/office/powerpoint/2010/main" val="37200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lstStyle/>
          <a:p>
            <a:r>
              <a:rPr lang="en-US" sz="2000" dirty="0"/>
              <a:t>Facilitates effective use of resources to reduce the overall cost of care with overall goal of improved health outcomes </a:t>
            </a:r>
          </a:p>
          <a:p>
            <a:r>
              <a:rPr lang="en-US" sz="2000" dirty="0"/>
              <a:t>Provides a single point of contact for the member across the continuum of care</a:t>
            </a:r>
          </a:p>
          <a:p>
            <a:r>
              <a:rPr lang="en-US" sz="2000" dirty="0"/>
              <a:t>Coordination staff include registered nurses, social workers, and non-clinical coordinators</a:t>
            </a:r>
          </a:p>
          <a:p>
            <a:r>
              <a:rPr lang="en-US" sz="2000" dirty="0"/>
              <a:t>Work collaboratively with the member, family/significant others, and providers of health care to implement a plan of care which meets the individual’s needs</a:t>
            </a:r>
          </a:p>
        </p:txBody>
      </p:sp>
      <p:sp>
        <p:nvSpPr>
          <p:cNvPr id="4" name="Slide Number Placeholder 3"/>
          <p:cNvSpPr>
            <a:spLocks noGrp="1"/>
          </p:cNvSpPr>
          <p:nvPr>
            <p:ph type="sldNum" sz="quarter" idx="10"/>
          </p:nvPr>
        </p:nvSpPr>
        <p:spPr/>
        <p:txBody>
          <a:bodyPr/>
          <a:lstStyle/>
          <a:p>
            <a:fld id="{E5C1C9B5-424B-45ED-B80C-C2CC8B90FF0B}" type="slidenum">
              <a:rPr lang="en-US" smtClean="0"/>
              <a:t>13</a:t>
            </a:fld>
            <a:endParaRPr lang="en-US" dirty="0"/>
          </a:p>
        </p:txBody>
      </p:sp>
      <p:sp>
        <p:nvSpPr>
          <p:cNvPr id="5" name="Shape 191"/>
          <p:cNvSpPr/>
          <p:nvPr/>
        </p:nvSpPr>
        <p:spPr>
          <a:xfrm>
            <a:off x="0" y="603681"/>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What is Care Coordination?</a:t>
            </a:r>
            <a:endParaRPr lang="en-US" sz="2800" dirty="0">
              <a:latin typeface="Arial Black"/>
              <a:ea typeface="Arial Black"/>
              <a:cs typeface="Arial Black"/>
              <a:sym typeface="Arial Black"/>
            </a:endParaRPr>
          </a:p>
        </p:txBody>
      </p:sp>
    </p:spTree>
    <p:extLst>
      <p:ext uri="{BB962C8B-B14F-4D97-AF65-F5344CB8AC3E}">
        <p14:creationId xmlns:p14="http://schemas.microsoft.com/office/powerpoint/2010/main" val="17464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C1C9B5-424B-45ED-B80C-C2CC8B90FF0B}" type="slidenum">
              <a:rPr lang="en-US" smtClean="0"/>
              <a:t>14</a:t>
            </a:fld>
            <a:endParaRPr lang="en-US" dirty="0"/>
          </a:p>
        </p:txBody>
      </p:sp>
      <p:sp>
        <p:nvSpPr>
          <p:cNvPr id="9" name="Content Placeholder 8"/>
          <p:cNvSpPr>
            <a:spLocks noGrp="1"/>
          </p:cNvSpPr>
          <p:nvPr>
            <p:ph idx="13"/>
          </p:nvPr>
        </p:nvSpPr>
        <p:spPr>
          <a:xfrm>
            <a:off x="228600" y="1295400"/>
            <a:ext cx="3962400" cy="4830763"/>
          </a:xfrm>
        </p:spPr>
        <p:txBody>
          <a:bodyPr/>
          <a:lstStyle/>
          <a:p>
            <a:pPr>
              <a:spcBef>
                <a:spcPts val="600"/>
              </a:spcBef>
            </a:pPr>
            <a:r>
              <a:rPr lang="en-US" sz="2000" dirty="0"/>
              <a:t>Performs an assessment to identify individual health needs </a:t>
            </a:r>
          </a:p>
          <a:p>
            <a:pPr>
              <a:spcBef>
                <a:spcPts val="600"/>
              </a:spcBef>
            </a:pPr>
            <a:r>
              <a:rPr lang="en-US" sz="2000" dirty="0"/>
              <a:t>Develops a comprehensive individualized care plan (ICP)</a:t>
            </a:r>
          </a:p>
          <a:p>
            <a:pPr>
              <a:spcBef>
                <a:spcPts val="600"/>
              </a:spcBef>
            </a:pPr>
            <a:r>
              <a:rPr lang="en-US" sz="2000" dirty="0"/>
              <a:t>Identifies barriers to goals and strategies to address</a:t>
            </a:r>
          </a:p>
          <a:p>
            <a:pPr>
              <a:spcBef>
                <a:spcPts val="600"/>
              </a:spcBef>
            </a:pPr>
            <a:r>
              <a:rPr lang="en-US" sz="2000" dirty="0"/>
              <a:t>Provides personalized education for optimal wellness</a:t>
            </a:r>
          </a:p>
        </p:txBody>
      </p:sp>
      <p:sp>
        <p:nvSpPr>
          <p:cNvPr id="10" name="Content Placeholder 9"/>
          <p:cNvSpPr>
            <a:spLocks noGrp="1"/>
          </p:cNvSpPr>
          <p:nvPr>
            <p:ph idx="14"/>
          </p:nvPr>
        </p:nvSpPr>
        <p:spPr>
          <a:xfrm>
            <a:off x="4572000" y="1295400"/>
            <a:ext cx="4114800" cy="4830763"/>
          </a:xfrm>
        </p:spPr>
        <p:txBody>
          <a:bodyPr/>
          <a:lstStyle/>
          <a:p>
            <a:pPr>
              <a:spcBef>
                <a:spcPts val="600"/>
              </a:spcBef>
            </a:pPr>
            <a:r>
              <a:rPr lang="en-US" sz="2000" dirty="0"/>
              <a:t>Encourages preventive care</a:t>
            </a:r>
          </a:p>
          <a:p>
            <a:pPr>
              <a:spcBef>
                <a:spcPts val="600"/>
              </a:spcBef>
            </a:pPr>
            <a:r>
              <a:rPr lang="en-US" sz="2000" dirty="0"/>
              <a:t>Post Discharge planning</a:t>
            </a:r>
          </a:p>
          <a:p>
            <a:pPr>
              <a:spcBef>
                <a:spcPts val="600"/>
              </a:spcBef>
            </a:pPr>
            <a:r>
              <a:rPr lang="en-US" sz="2000" dirty="0"/>
              <a:t>Reviews and educates on medication regimen</a:t>
            </a:r>
          </a:p>
          <a:p>
            <a:pPr>
              <a:spcBef>
                <a:spcPts val="600"/>
              </a:spcBef>
            </a:pPr>
            <a:r>
              <a:rPr lang="en-US" sz="2000" dirty="0"/>
              <a:t>Assists member to access community resources, Medicare, Medicaid benefits</a:t>
            </a:r>
          </a:p>
          <a:p>
            <a:pPr>
              <a:spcBef>
                <a:spcPts val="600"/>
              </a:spcBef>
            </a:pPr>
            <a:r>
              <a:rPr lang="en-US" sz="2000" dirty="0"/>
              <a:t>Assists caregiver when member is unable to participate</a:t>
            </a:r>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17481" y="578743"/>
            <a:ext cx="685971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What are Care Coordination Activities?</a:t>
            </a:r>
            <a:endParaRPr sz="2800" dirty="0">
              <a:latin typeface="Arial Black"/>
              <a:ea typeface="Arial Black"/>
              <a:cs typeface="Arial Black"/>
              <a:sym typeface="Arial Black"/>
            </a:endParaRPr>
          </a:p>
        </p:txBody>
      </p:sp>
    </p:spTree>
    <p:extLst>
      <p:ext uri="{BB962C8B-B14F-4D97-AF65-F5344CB8AC3E}">
        <p14:creationId xmlns:p14="http://schemas.microsoft.com/office/powerpoint/2010/main" val="418501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53974"/>
            <a:ext cx="7772400" cy="4735514"/>
          </a:xfrm>
        </p:spPr>
        <p:txBody>
          <a:bodyPr/>
          <a:lstStyle/>
          <a:p>
            <a:pPr marL="0" indent="0">
              <a:spcBef>
                <a:spcPts val="600"/>
              </a:spcBef>
              <a:buNone/>
            </a:pPr>
            <a:r>
              <a:rPr lang="en-US" sz="2000" dirty="0">
                <a:solidFill>
                  <a:srgbClr val="800000"/>
                </a:solidFill>
              </a:rPr>
              <a:t>CMS regulation requires a Health Risk Assessment (HRA) is conducted for each member enrolled in SNP</a:t>
            </a:r>
            <a:endParaRPr lang="en-US" sz="2000" dirty="0"/>
          </a:p>
          <a:p>
            <a:pPr>
              <a:spcBef>
                <a:spcPts val="600"/>
              </a:spcBef>
              <a:buFont typeface="Wingdings" panose="05000000000000000000" pitchFamily="2" charset="2"/>
              <a:buChar char="v"/>
            </a:pPr>
            <a:r>
              <a:rPr lang="en-US" sz="1800" dirty="0"/>
              <a:t>CCHP administers a health risk assessment (HRA) to all SNP members.</a:t>
            </a:r>
          </a:p>
          <a:p>
            <a:pPr>
              <a:spcBef>
                <a:spcPts val="600"/>
              </a:spcBef>
              <a:buFont typeface="Wingdings" panose="05000000000000000000" pitchFamily="2" charset="2"/>
              <a:buChar char="v"/>
            </a:pPr>
            <a:r>
              <a:rPr lang="en-US" sz="1800" dirty="0"/>
              <a:t>Self-reported survey includes questions on medical, psychosocial, cognitive, functional and mental health.</a:t>
            </a:r>
          </a:p>
          <a:p>
            <a:pPr>
              <a:spcBef>
                <a:spcPts val="600"/>
              </a:spcBef>
              <a:buFont typeface="Wingdings" panose="05000000000000000000" pitchFamily="2" charset="2"/>
              <a:buChar char="v"/>
            </a:pPr>
            <a:r>
              <a:rPr lang="en-US" sz="1800" dirty="0"/>
              <a:t>Consistent with CMS HRA regulation, CCHP updated HRA in 2024 to include questions regarding housing stability, food security, and access to transportation.</a:t>
            </a:r>
          </a:p>
          <a:p>
            <a:pPr lvl="1">
              <a:buFont typeface="Arial" panose="020B0604020202020204" pitchFamily="34" charset="0"/>
              <a:buChar char="•"/>
            </a:pPr>
            <a:r>
              <a:rPr lang="en-US" sz="1800" dirty="0"/>
              <a:t>Initial HRA sent upon effective enrollment.</a:t>
            </a:r>
          </a:p>
          <a:p>
            <a:pPr lvl="1">
              <a:buFont typeface="Arial" panose="020B0604020202020204" pitchFamily="34" charset="0"/>
              <a:buChar char="•"/>
            </a:pPr>
            <a:r>
              <a:rPr lang="en-US" sz="1800" dirty="0"/>
              <a:t>Annual reassessment sent upon 365 days of last HRA.</a:t>
            </a:r>
          </a:p>
          <a:p>
            <a:pPr lvl="1">
              <a:buFont typeface="Arial" panose="020B0604020202020204" pitchFamily="34" charset="0"/>
              <a:buChar char="•"/>
            </a:pPr>
            <a:r>
              <a:rPr lang="en-US" sz="1800" dirty="0"/>
              <a:t>Telephonic outreach is conducted if no HRA is returned within 1 month of mailing date. </a:t>
            </a:r>
          </a:p>
          <a:p>
            <a:pPr lvl="1">
              <a:buFont typeface="Arial" panose="020B0604020202020204" pitchFamily="34" charset="0"/>
              <a:buChar char="•"/>
            </a:pPr>
            <a:r>
              <a:rPr lang="en-US" sz="1800" dirty="0"/>
              <a:t>HRA provides the basis for the development of the plan of care.</a:t>
            </a:r>
          </a:p>
          <a:p>
            <a:pPr lvl="1">
              <a:buFont typeface="Arial" panose="020B0604020202020204" pitchFamily="34" charset="0"/>
              <a:buChar char="•"/>
            </a:pPr>
            <a:r>
              <a:rPr lang="en-US" sz="1800" dirty="0"/>
              <a:t>Care Coordinators will review HRA and may contact member for follow up.</a:t>
            </a:r>
          </a:p>
        </p:txBody>
      </p:sp>
      <p:sp>
        <p:nvSpPr>
          <p:cNvPr id="4" name="Slide Number Placeholder 3"/>
          <p:cNvSpPr>
            <a:spLocks noGrp="1"/>
          </p:cNvSpPr>
          <p:nvPr>
            <p:ph type="sldNum" sz="quarter" idx="10"/>
          </p:nvPr>
        </p:nvSpPr>
        <p:spPr/>
        <p:txBody>
          <a:bodyPr/>
          <a:lstStyle/>
          <a:p>
            <a:fld id="{E5C1C9B5-424B-45ED-B80C-C2CC8B90FF0B}" type="slidenum">
              <a:rPr lang="en-US" smtClean="0"/>
              <a:t>15</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95400" y="310944"/>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Health Risk Assessment</a:t>
            </a:r>
            <a:endParaRPr lang="en-US" sz="2800" dirty="0">
              <a:latin typeface="Arial Black"/>
              <a:ea typeface="Arial Black"/>
              <a:cs typeface="Arial Black"/>
              <a:sym typeface="Arial Black"/>
            </a:endParaRPr>
          </a:p>
        </p:txBody>
      </p:sp>
    </p:spTree>
    <p:extLst>
      <p:ext uri="{BB962C8B-B14F-4D97-AF65-F5344CB8AC3E}">
        <p14:creationId xmlns:p14="http://schemas.microsoft.com/office/powerpoint/2010/main" val="287169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HRA Sample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1B495E-2F64-4CCD-A9F8-37921BDF5997}" type="slidenum">
              <a:rPr kumimoji="0" lang="en-US" sz="1200" b="0" i="0" u="none" strike="noStrike" kern="1200" cap="none" spc="0" normalizeH="0" baseline="0" noProof="0" smtClean="0">
                <a:ln>
                  <a:noFill/>
                </a:ln>
                <a:solidFill>
                  <a:prstClr val="white"/>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Arial" pitchFamily="34" charset="0"/>
              <a:ea typeface="MS PGothic" pitchFamily="34" charset="-128"/>
              <a:cs typeface="Arial" pitchFamily="34" charset="0"/>
            </a:endParaRPr>
          </a:p>
        </p:txBody>
      </p:sp>
      <p:pic>
        <p:nvPicPr>
          <p:cNvPr id="3" name="Picture 2">
            <a:extLst>
              <a:ext uri="{FF2B5EF4-FFF2-40B4-BE49-F238E27FC236}">
                <a16:creationId xmlns:a16="http://schemas.microsoft.com/office/drawing/2014/main" id="{EF7A2395-8707-543F-929B-09CBC8DB614C}"/>
              </a:ext>
            </a:extLst>
          </p:cNvPr>
          <p:cNvPicPr>
            <a:picLocks noChangeAspect="1"/>
          </p:cNvPicPr>
          <p:nvPr/>
        </p:nvPicPr>
        <p:blipFill>
          <a:blip r:embed="rId2"/>
          <a:stretch>
            <a:fillRect/>
          </a:stretch>
        </p:blipFill>
        <p:spPr>
          <a:xfrm>
            <a:off x="609600" y="990600"/>
            <a:ext cx="7761586" cy="4995862"/>
          </a:xfrm>
          <a:prstGeom prst="rect">
            <a:avLst/>
          </a:prstGeom>
        </p:spPr>
      </p:pic>
    </p:spTree>
    <p:extLst>
      <p:ext uri="{BB962C8B-B14F-4D97-AF65-F5344CB8AC3E}">
        <p14:creationId xmlns:p14="http://schemas.microsoft.com/office/powerpoint/2010/main" val="425598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3E998-EB06-B157-85EE-DE640734EF4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AB922C-3F58-46EA-2918-68FAC504C94B}"/>
              </a:ext>
            </a:extLst>
          </p:cNvPr>
          <p:cNvSpPr>
            <a:spLocks noGrp="1"/>
          </p:cNvSpPr>
          <p:nvPr>
            <p:ph type="title"/>
          </p:nvPr>
        </p:nvSpPr>
        <p:spPr/>
        <p:txBody>
          <a:bodyPr/>
          <a:lstStyle/>
          <a:p>
            <a:r>
              <a:rPr lang="en-US" dirty="0"/>
              <a:t>HRA Sample</a:t>
            </a:r>
          </a:p>
        </p:txBody>
      </p:sp>
      <p:sp>
        <p:nvSpPr>
          <p:cNvPr id="4" name="Slide Number Placeholder 3">
            <a:extLst>
              <a:ext uri="{FF2B5EF4-FFF2-40B4-BE49-F238E27FC236}">
                <a16:creationId xmlns:a16="http://schemas.microsoft.com/office/drawing/2014/main" id="{E9A96083-894B-CF71-B921-6D927E9BB97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1B495E-2F64-4CCD-A9F8-37921BDF5997}" type="slidenum">
              <a:rPr kumimoji="0" lang="en-US" sz="1200" b="0" i="0" u="none" strike="noStrike" kern="1200" cap="none" spc="0" normalizeH="0" baseline="0" noProof="0" smtClean="0">
                <a:ln>
                  <a:noFill/>
                </a:ln>
                <a:solidFill>
                  <a:prstClr val="white"/>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Arial" pitchFamily="34" charset="0"/>
              <a:ea typeface="MS PGothic" pitchFamily="34" charset="-128"/>
              <a:cs typeface="Arial" pitchFamily="34" charset="0"/>
            </a:endParaRPr>
          </a:p>
        </p:txBody>
      </p:sp>
      <p:pic>
        <p:nvPicPr>
          <p:cNvPr id="6" name="Picture 5">
            <a:extLst>
              <a:ext uri="{FF2B5EF4-FFF2-40B4-BE49-F238E27FC236}">
                <a16:creationId xmlns:a16="http://schemas.microsoft.com/office/drawing/2014/main" id="{2044E147-555B-5F21-C0AB-5DCA4D553525}"/>
              </a:ext>
            </a:extLst>
          </p:cNvPr>
          <p:cNvPicPr>
            <a:picLocks noChangeAspect="1"/>
          </p:cNvPicPr>
          <p:nvPr/>
        </p:nvPicPr>
        <p:blipFill>
          <a:blip r:embed="rId2"/>
          <a:stretch>
            <a:fillRect/>
          </a:stretch>
        </p:blipFill>
        <p:spPr>
          <a:xfrm>
            <a:off x="685800" y="927906"/>
            <a:ext cx="3810000" cy="5002188"/>
          </a:xfrm>
          <a:prstGeom prst="rect">
            <a:avLst/>
          </a:prstGeom>
        </p:spPr>
      </p:pic>
      <p:pic>
        <p:nvPicPr>
          <p:cNvPr id="10" name="Picture 9">
            <a:extLst>
              <a:ext uri="{FF2B5EF4-FFF2-40B4-BE49-F238E27FC236}">
                <a16:creationId xmlns:a16="http://schemas.microsoft.com/office/drawing/2014/main" id="{544D5AB4-68F5-DEF9-0317-9FE42D97FA51}"/>
              </a:ext>
            </a:extLst>
          </p:cNvPr>
          <p:cNvPicPr>
            <a:picLocks noChangeAspect="1"/>
          </p:cNvPicPr>
          <p:nvPr/>
        </p:nvPicPr>
        <p:blipFill>
          <a:blip r:embed="rId3"/>
          <a:stretch>
            <a:fillRect/>
          </a:stretch>
        </p:blipFill>
        <p:spPr>
          <a:xfrm>
            <a:off x="4735010" y="990600"/>
            <a:ext cx="3742041" cy="4939493"/>
          </a:xfrm>
          <a:prstGeom prst="rect">
            <a:avLst/>
          </a:prstGeom>
        </p:spPr>
      </p:pic>
    </p:spTree>
    <p:extLst>
      <p:ext uri="{BB962C8B-B14F-4D97-AF65-F5344CB8AC3E}">
        <p14:creationId xmlns:p14="http://schemas.microsoft.com/office/powerpoint/2010/main" val="263789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295400"/>
            <a:ext cx="7467600" cy="4906963"/>
          </a:xfrm>
        </p:spPr>
        <p:txBody>
          <a:bodyPr>
            <a:normAutofit lnSpcReduction="10000"/>
          </a:bodyPr>
          <a:lstStyle/>
          <a:p>
            <a:pPr marL="0" indent="0">
              <a:spcBef>
                <a:spcPts val="600"/>
              </a:spcBef>
              <a:buNone/>
            </a:pPr>
            <a:r>
              <a:rPr lang="en-US" sz="2000" i="0" u="none" strike="noStrike" baseline="0" dirty="0">
                <a:solidFill>
                  <a:srgbClr val="800000"/>
                </a:solidFill>
                <a:latin typeface="Arial" panose="020B0604020202020204" pitchFamily="34" charset="0"/>
              </a:rPr>
              <a:t>CMS regulation requires require that all SNPs must provide for face-to-face encounters for the delivery of health care, care management or care coordination services as feasible on at least an annual basis</a:t>
            </a:r>
            <a:endParaRPr lang="en-US" sz="2000" dirty="0">
              <a:solidFill>
                <a:srgbClr val="800000"/>
              </a:solidFill>
            </a:endParaRPr>
          </a:p>
          <a:p>
            <a:pPr>
              <a:spcBef>
                <a:spcPts val="600"/>
              </a:spcBef>
            </a:pPr>
            <a:r>
              <a:rPr lang="en-US" sz="2000" b="0" i="0" u="none" strike="noStrike" baseline="0" dirty="0">
                <a:latin typeface="Arial" panose="020B0604020202020204" pitchFamily="34" charset="0"/>
              </a:rPr>
              <a:t>The Care Coordination team may engage with the member in-person where possible and feasible and/or collaborate with a provider for the in-person contact such as a contracted home health, case manager, facility/office provider, community health worker</a:t>
            </a:r>
          </a:p>
          <a:p>
            <a:pPr>
              <a:spcBef>
                <a:spcPts val="600"/>
              </a:spcBef>
            </a:pPr>
            <a:r>
              <a:rPr lang="en-US" sz="2000" b="0" i="0" u="none" strike="noStrike" baseline="0" dirty="0">
                <a:latin typeface="Arial" panose="020B0604020202020204" pitchFamily="34" charset="0"/>
              </a:rPr>
              <a:t>May work with various providers or entities to coordinate the member’s needs</a:t>
            </a:r>
          </a:p>
          <a:p>
            <a:pPr>
              <a:spcBef>
                <a:spcPts val="600"/>
              </a:spcBef>
            </a:pPr>
            <a:r>
              <a:rPr lang="en-US" sz="2000" b="0" i="0" u="none" strike="noStrike" baseline="0" dirty="0">
                <a:latin typeface="Arial" panose="020B0604020202020204" pitchFamily="34" charset="0"/>
              </a:rPr>
              <a:t>When in-person engagement is not available or appropriate such as when the member refuses, CCHP may utilize alternative communication methods such as telemedicine platforms, telephonic outreach, or mail to supplement the member contact</a:t>
            </a:r>
            <a:endParaRPr lang="en-US" sz="2000" dirty="0"/>
          </a:p>
          <a:p>
            <a:pPr marL="342900" lvl="2" indent="-342900">
              <a:spcBef>
                <a:spcPts val="600"/>
              </a:spcBef>
              <a:buFont typeface="Arial" charset="0"/>
              <a:buChar char="•"/>
            </a:pPr>
            <a:endParaRPr lang="en-US" dirty="0">
              <a:highlight>
                <a:srgbClr val="FFFF00"/>
              </a:highlight>
            </a:endParaRPr>
          </a:p>
        </p:txBody>
      </p:sp>
      <p:sp>
        <p:nvSpPr>
          <p:cNvPr id="4" name="Slide Number Placeholder 3"/>
          <p:cNvSpPr>
            <a:spLocks noGrp="1"/>
          </p:cNvSpPr>
          <p:nvPr>
            <p:ph type="sldNum" sz="quarter" idx="10"/>
          </p:nvPr>
        </p:nvSpPr>
        <p:spPr/>
        <p:txBody>
          <a:bodyPr/>
          <a:lstStyle/>
          <a:p>
            <a:fld id="{E5C1C9B5-424B-45ED-B80C-C2CC8B90FF0B}" type="slidenum">
              <a:rPr lang="en-US" smtClean="0"/>
              <a:t>18</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95400" y="577683"/>
            <a:ext cx="774337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Face-to-Face Encounter</a:t>
            </a:r>
            <a:endParaRPr sz="2800" dirty="0">
              <a:latin typeface="Arial Black"/>
              <a:ea typeface="Arial Black"/>
              <a:cs typeface="Arial Black"/>
              <a:sym typeface="Arial Black"/>
            </a:endParaRPr>
          </a:p>
        </p:txBody>
      </p:sp>
    </p:spTree>
    <p:extLst>
      <p:ext uri="{BB962C8B-B14F-4D97-AF65-F5344CB8AC3E}">
        <p14:creationId xmlns:p14="http://schemas.microsoft.com/office/powerpoint/2010/main" val="1540800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295400"/>
            <a:ext cx="7467600" cy="4906963"/>
          </a:xfrm>
        </p:spPr>
        <p:txBody>
          <a:bodyPr>
            <a:normAutofit fontScale="92500" lnSpcReduction="20000"/>
          </a:bodyPr>
          <a:lstStyle/>
          <a:p>
            <a:pPr marL="0" indent="0">
              <a:spcBef>
                <a:spcPts val="600"/>
              </a:spcBef>
              <a:buNone/>
            </a:pPr>
            <a:r>
              <a:rPr lang="en-US" sz="2200" dirty="0">
                <a:solidFill>
                  <a:srgbClr val="800000"/>
                </a:solidFill>
              </a:rPr>
              <a:t>CMS regulation requires an individualized care plan (ICP) is developed for each member enrolled in SNP</a:t>
            </a:r>
            <a:endParaRPr lang="en-US" sz="2200" dirty="0"/>
          </a:p>
          <a:p>
            <a:pPr>
              <a:spcBef>
                <a:spcPts val="600"/>
              </a:spcBef>
            </a:pPr>
            <a:r>
              <a:rPr lang="en-US" sz="2200" dirty="0"/>
              <a:t>HRA responses used to develop/update the ICP</a:t>
            </a:r>
          </a:p>
          <a:p>
            <a:pPr marL="342900" lvl="1" indent="-342900">
              <a:buClr>
                <a:srgbClr val="800000"/>
              </a:buClr>
              <a:buSzTx/>
              <a:buFont typeface="Arial" charset="0"/>
              <a:buChar char="•"/>
            </a:pPr>
            <a:r>
              <a:rPr lang="en-US" sz="2200" dirty="0"/>
              <a:t>Data such as claims and labs is used to develop the member’s ICP when no HRA response is received</a:t>
            </a:r>
          </a:p>
          <a:p>
            <a:pPr marL="342900" lvl="1" indent="-342900">
              <a:buClr>
                <a:srgbClr val="800000"/>
              </a:buClr>
              <a:buSzTx/>
              <a:buFont typeface="Arial" charset="0"/>
              <a:buChar char="•"/>
            </a:pPr>
            <a:r>
              <a:rPr lang="en-US" sz="2200" dirty="0"/>
              <a:t>ICP is maintained and stored to assure access by all care providers and meet HIPAA and professional standards</a:t>
            </a:r>
          </a:p>
          <a:p>
            <a:pPr>
              <a:spcBef>
                <a:spcPts val="600"/>
              </a:spcBef>
            </a:pPr>
            <a:r>
              <a:rPr lang="en-US" sz="2200" dirty="0"/>
              <a:t>ICP may include the following:</a:t>
            </a:r>
          </a:p>
          <a:p>
            <a:pPr lvl="2">
              <a:spcBef>
                <a:spcPts val="600"/>
              </a:spcBef>
            </a:pPr>
            <a:r>
              <a:rPr lang="en-US" sz="2200" dirty="0"/>
              <a:t>Member’s health care preferences </a:t>
            </a:r>
          </a:p>
          <a:p>
            <a:pPr lvl="2">
              <a:spcBef>
                <a:spcPts val="600"/>
              </a:spcBef>
            </a:pPr>
            <a:r>
              <a:rPr lang="en-US" sz="2200" dirty="0"/>
              <a:t>Goals and objectives and targets with detailed tasks and self-management plans </a:t>
            </a:r>
          </a:p>
          <a:p>
            <a:pPr lvl="2">
              <a:spcBef>
                <a:spcPts val="600"/>
              </a:spcBef>
            </a:pPr>
            <a:r>
              <a:rPr lang="en-US" sz="2200" dirty="0"/>
              <a:t>Interventions and services tailored to member’s unique and individual needs</a:t>
            </a:r>
          </a:p>
          <a:p>
            <a:pPr lvl="2">
              <a:spcBef>
                <a:spcPts val="600"/>
              </a:spcBef>
            </a:pPr>
            <a:r>
              <a:rPr lang="en-US" sz="2200" dirty="0"/>
              <a:t>Documentation if time-bound goals met or not met</a:t>
            </a:r>
          </a:p>
          <a:p>
            <a:pPr>
              <a:spcBef>
                <a:spcPts val="600"/>
              </a:spcBef>
            </a:pPr>
            <a:r>
              <a:rPr lang="en-US" sz="2200" dirty="0"/>
              <a:t>Utilize evidence-based guidelines such as </a:t>
            </a:r>
            <a:r>
              <a:rPr lang="en-US" sz="2200" dirty="0" err="1"/>
              <a:t>InterQual</a:t>
            </a:r>
            <a:r>
              <a:rPr lang="en-US" sz="2200" dirty="0"/>
              <a:t> Care Guidelines</a:t>
            </a:r>
          </a:p>
          <a:p>
            <a:pPr marL="342900" lvl="2" indent="-342900">
              <a:spcBef>
                <a:spcPts val="600"/>
              </a:spcBef>
              <a:buFont typeface="Arial" charset="0"/>
              <a:buChar char="•"/>
            </a:pPr>
            <a:endParaRPr lang="en-US" sz="2400" dirty="0"/>
          </a:p>
          <a:p>
            <a:pPr marL="342900" lvl="2" indent="-342900">
              <a:spcBef>
                <a:spcPts val="600"/>
              </a:spcBef>
              <a:buFont typeface="Arial" charset="0"/>
              <a:buChar char="•"/>
            </a:pPr>
            <a:endParaRPr lang="en-US" dirty="0"/>
          </a:p>
          <a:p>
            <a:pPr marL="342900" lvl="2" indent="-342900">
              <a:spcBef>
                <a:spcPts val="600"/>
              </a:spcBef>
              <a:buFont typeface="Arial" charset="0"/>
              <a:buChar char="•"/>
            </a:pPr>
            <a:endParaRPr lang="en-US" dirty="0"/>
          </a:p>
        </p:txBody>
      </p:sp>
      <p:sp>
        <p:nvSpPr>
          <p:cNvPr id="4" name="Slide Number Placeholder 3"/>
          <p:cNvSpPr>
            <a:spLocks noGrp="1"/>
          </p:cNvSpPr>
          <p:nvPr>
            <p:ph type="sldNum" sz="quarter" idx="10"/>
          </p:nvPr>
        </p:nvSpPr>
        <p:spPr/>
        <p:txBody>
          <a:bodyPr/>
          <a:lstStyle/>
          <a:p>
            <a:fld id="{E5C1C9B5-424B-45ED-B80C-C2CC8B90FF0B}" type="slidenum">
              <a:rPr lang="en-US" smtClean="0"/>
              <a:t>19</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95400" y="577683"/>
            <a:ext cx="774337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Development of Individualized Care Plans (ICP)</a:t>
            </a:r>
            <a:endParaRPr sz="2800" dirty="0">
              <a:latin typeface="Arial Black"/>
              <a:ea typeface="Arial Black"/>
              <a:cs typeface="Arial Black"/>
              <a:sym typeface="Arial Black"/>
            </a:endParaRPr>
          </a:p>
        </p:txBody>
      </p:sp>
    </p:spTree>
    <p:extLst>
      <p:ext uri="{BB962C8B-B14F-4D97-AF65-F5344CB8AC3E}">
        <p14:creationId xmlns:p14="http://schemas.microsoft.com/office/powerpoint/2010/main" val="383835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Learning Objectives</a:t>
            </a:r>
          </a:p>
        </p:txBody>
      </p:sp>
      <p:sp>
        <p:nvSpPr>
          <p:cNvPr id="3" name="Content Placeholder 2"/>
          <p:cNvSpPr>
            <a:spLocks noGrp="1"/>
          </p:cNvSpPr>
          <p:nvPr>
            <p:ph idx="1"/>
          </p:nvPr>
        </p:nvSpPr>
        <p:spPr/>
        <p:txBody>
          <a:bodyPr/>
          <a:lstStyle/>
          <a:p>
            <a:r>
              <a:rPr lang="en-US" sz="2400" dirty="0"/>
              <a:t>To gain an understanding and comprehension of CCHP's Special Needs Plans (SNPs) </a:t>
            </a:r>
          </a:p>
          <a:p>
            <a:r>
              <a:rPr lang="en-US" sz="2400" dirty="0"/>
              <a:t>To gain an understanding and comprehension of the Elements of the SNP Model of Care</a:t>
            </a:r>
          </a:p>
          <a:p>
            <a:r>
              <a:rPr lang="en-US" sz="2400" dirty="0"/>
              <a:t> At the end of this training, you will be able to:</a:t>
            </a:r>
          </a:p>
          <a:p>
            <a:pPr marL="854075">
              <a:buFont typeface="Wingdings" panose="05000000000000000000" pitchFamily="2" charset="2"/>
              <a:buChar char="v"/>
              <a:tabLst>
                <a:tab pos="344488" algn="l"/>
              </a:tabLst>
            </a:pPr>
            <a:r>
              <a:rPr lang="en-US" sz="2400" dirty="0"/>
              <a:t>Describe the best practices for the SNP Model of Care</a:t>
            </a:r>
          </a:p>
          <a:p>
            <a:pPr marL="854075">
              <a:buFont typeface="Wingdings" panose="05000000000000000000" pitchFamily="2" charset="2"/>
              <a:buChar char="v"/>
              <a:tabLst>
                <a:tab pos="344488" algn="l"/>
              </a:tabLst>
            </a:pPr>
            <a:r>
              <a:rPr lang="en-US" sz="2400" dirty="0"/>
              <a:t>Describe how to improve coordination of care and member health outcomes</a:t>
            </a:r>
          </a:p>
        </p:txBody>
      </p:sp>
      <p:sp>
        <p:nvSpPr>
          <p:cNvPr id="4" name="Slide Number Placeholder 3"/>
          <p:cNvSpPr>
            <a:spLocks noGrp="1"/>
          </p:cNvSpPr>
          <p:nvPr>
            <p:ph type="sldNum" sz="quarter" idx="10"/>
          </p:nvPr>
        </p:nvSpPr>
        <p:spPr/>
        <p:txBody>
          <a:bodyPr/>
          <a:lstStyle/>
          <a:p>
            <a:pPr>
              <a:defRPr/>
            </a:pPr>
            <a:fld id="{EE1B495E-2F64-4CCD-A9F8-37921BDF5997}" type="slidenum">
              <a:rPr lang="en-US" smtClean="0"/>
              <a:pPr>
                <a:defRPr/>
              </a:pPr>
              <a:t>2</a:t>
            </a:fld>
            <a:endParaRPr lang="en-US" dirty="0"/>
          </a:p>
        </p:txBody>
      </p:sp>
    </p:spTree>
    <p:extLst>
      <p:ext uri="{BB962C8B-B14F-4D97-AF65-F5344CB8AC3E}">
        <p14:creationId xmlns:p14="http://schemas.microsoft.com/office/powerpoint/2010/main" val="192222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82000" cy="4525963"/>
          </a:xfrm>
        </p:spPr>
        <p:txBody>
          <a:bodyPr/>
          <a:lstStyle/>
          <a:p>
            <a:pPr marL="0" lvl="2" indent="0">
              <a:spcBef>
                <a:spcPts val="600"/>
              </a:spcBef>
              <a:buNone/>
            </a:pPr>
            <a:r>
              <a:rPr lang="en-US" dirty="0"/>
              <a:t>ICP goals based on the </a:t>
            </a:r>
            <a:r>
              <a:rPr lang="en-US" dirty="0">
                <a:solidFill>
                  <a:srgbClr val="FF0000"/>
                </a:solidFill>
              </a:rPr>
              <a:t>SMART</a:t>
            </a:r>
            <a:r>
              <a:rPr lang="en-US" dirty="0"/>
              <a:t> Measurable Goal Model: </a:t>
            </a:r>
          </a:p>
          <a:p>
            <a:pPr marL="457200" indent="-457200">
              <a:buFont typeface="+mj-lt"/>
              <a:buAutoNum type="arabicPeriod"/>
            </a:pPr>
            <a:r>
              <a:rPr lang="en-US" sz="2000" b="1" dirty="0">
                <a:solidFill>
                  <a:srgbClr val="FF0000"/>
                </a:solidFill>
              </a:rPr>
              <a:t>S</a:t>
            </a:r>
            <a:r>
              <a:rPr lang="en-US" sz="2000" b="1" dirty="0"/>
              <a:t>pecific </a:t>
            </a:r>
            <a:r>
              <a:rPr lang="en-US" sz="2000" dirty="0"/>
              <a:t>– Exactly what is to be learned/accomplished by the member.</a:t>
            </a:r>
          </a:p>
          <a:p>
            <a:pPr marL="457200" indent="-457200">
              <a:buFont typeface="+mj-lt"/>
              <a:buAutoNum type="arabicPeriod"/>
            </a:pPr>
            <a:r>
              <a:rPr lang="en-US" sz="2000" b="1" dirty="0">
                <a:solidFill>
                  <a:srgbClr val="FF0000"/>
                </a:solidFill>
              </a:rPr>
              <a:t>M</a:t>
            </a:r>
            <a:r>
              <a:rPr lang="en-US" sz="2000" b="1" dirty="0"/>
              <a:t>easurable </a:t>
            </a:r>
            <a:r>
              <a:rPr lang="en-US" sz="2000" dirty="0"/>
              <a:t>– A quantifiable goal and specific result that can be captured reported and </a:t>
            </a:r>
            <a:r>
              <a:rPr lang="en-US" sz="2000" u="sng" dirty="0"/>
              <a:t>documented</a:t>
            </a:r>
            <a:r>
              <a:rPr lang="en-US" sz="2000" dirty="0"/>
              <a:t> in the ICP.</a:t>
            </a:r>
          </a:p>
          <a:p>
            <a:pPr marL="457200" indent="-457200">
              <a:buFont typeface="+mj-lt"/>
              <a:buAutoNum type="arabicPeriod"/>
            </a:pPr>
            <a:r>
              <a:rPr lang="en-US" sz="2000" b="1" dirty="0">
                <a:solidFill>
                  <a:srgbClr val="FF0000"/>
                </a:solidFill>
              </a:rPr>
              <a:t>A</a:t>
            </a:r>
            <a:r>
              <a:rPr lang="en-US" sz="2000" b="1" dirty="0"/>
              <a:t>ttainable </a:t>
            </a:r>
            <a:r>
              <a:rPr lang="en-US" sz="2000" dirty="0"/>
              <a:t>– Goal is achievable by the member.</a:t>
            </a:r>
          </a:p>
          <a:p>
            <a:pPr marL="457200" indent="-457200">
              <a:buFont typeface="+mj-lt"/>
              <a:buAutoNum type="arabicPeriod"/>
            </a:pPr>
            <a:r>
              <a:rPr lang="en-US" sz="2000" b="1" dirty="0">
                <a:solidFill>
                  <a:srgbClr val="FF0000"/>
                </a:solidFill>
              </a:rPr>
              <a:t>R</a:t>
            </a:r>
            <a:r>
              <a:rPr lang="en-US" sz="2000" b="1" dirty="0"/>
              <a:t>elevant </a:t>
            </a:r>
            <a:r>
              <a:rPr lang="en-US" sz="2000" dirty="0"/>
              <a:t>– Goal is clearly linked to health status.</a:t>
            </a:r>
          </a:p>
          <a:p>
            <a:pPr marL="457200" indent="-457200">
              <a:buFont typeface="+mj-lt"/>
              <a:buAutoNum type="arabicPeriod"/>
            </a:pPr>
            <a:r>
              <a:rPr lang="en-US" sz="2000" b="1" dirty="0">
                <a:solidFill>
                  <a:srgbClr val="FF0000"/>
                </a:solidFill>
              </a:rPr>
              <a:t>T</a:t>
            </a:r>
            <a:r>
              <a:rPr lang="en-US" sz="2000" b="1" dirty="0"/>
              <a:t>ime-Bound </a:t>
            </a:r>
            <a:r>
              <a:rPr lang="en-US" sz="2000" dirty="0"/>
              <a:t>– The deadline or time period to motivate and evaluate is specific in terms of specific date, number of days/weeks/months or calendar year.</a:t>
            </a:r>
          </a:p>
        </p:txBody>
      </p:sp>
      <p:sp>
        <p:nvSpPr>
          <p:cNvPr id="4" name="Slide Number Placeholder 3"/>
          <p:cNvSpPr>
            <a:spLocks noGrp="1"/>
          </p:cNvSpPr>
          <p:nvPr>
            <p:ph type="sldNum" sz="quarter" idx="10"/>
          </p:nvPr>
        </p:nvSpPr>
        <p:spPr/>
        <p:txBody>
          <a:bodyPr/>
          <a:lstStyle/>
          <a:p>
            <a:fld id="{E5C1C9B5-424B-45ED-B80C-C2CC8B90FF0B}" type="slidenum">
              <a:rPr lang="en-US" smtClean="0"/>
              <a:t>20</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98831" y="577683"/>
            <a:ext cx="723556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Individualized Care Plan Goals Model</a:t>
            </a:r>
            <a:endParaRPr sz="2800" dirty="0">
              <a:latin typeface="Arial Black"/>
              <a:ea typeface="Arial Black"/>
              <a:cs typeface="Arial Black"/>
              <a:sym typeface="Arial Black"/>
            </a:endParaRPr>
          </a:p>
        </p:txBody>
      </p:sp>
    </p:spTree>
    <p:extLst>
      <p:ext uri="{BB962C8B-B14F-4D97-AF65-F5344CB8AC3E}">
        <p14:creationId xmlns:p14="http://schemas.microsoft.com/office/powerpoint/2010/main" val="871463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4746091"/>
          </a:xfrm>
        </p:spPr>
        <p:txBody>
          <a:bodyPr/>
          <a:lstStyle/>
          <a:p>
            <a:pPr>
              <a:spcBef>
                <a:spcPts val="600"/>
              </a:spcBef>
            </a:pPr>
            <a:r>
              <a:rPr lang="en-US" sz="2400" dirty="0"/>
              <a:t>ICP developed addresses HRA responses and member preventive care gaps.</a:t>
            </a:r>
          </a:p>
          <a:p>
            <a:pPr>
              <a:spcBef>
                <a:spcPts val="600"/>
              </a:spcBef>
            </a:pPr>
            <a:r>
              <a:rPr lang="en-US" sz="2400" dirty="0"/>
              <a:t>Members that do not respond to the HRA will receive an ICP based in part of claims or encounter data.</a:t>
            </a:r>
          </a:p>
          <a:p>
            <a:pPr>
              <a:spcBef>
                <a:spcPts val="600"/>
              </a:spcBef>
            </a:pPr>
            <a:r>
              <a:rPr lang="en-US" sz="2400" dirty="0">
                <a:latin typeface="+mj-lt"/>
              </a:rPr>
              <a:t>ICP </a:t>
            </a:r>
            <a:r>
              <a:rPr lang="en-US" sz="2400" dirty="0"/>
              <a:t>is documented in the care management tool and updated when a member’s health status changes or at minimum annually.</a:t>
            </a:r>
          </a:p>
          <a:p>
            <a:pPr>
              <a:spcBef>
                <a:spcPts val="600"/>
              </a:spcBef>
            </a:pPr>
            <a:r>
              <a:rPr lang="en-US" sz="2400" dirty="0"/>
              <a:t>ICP updates and changes are communicated to the member, caregiver(s) and provider(s).</a:t>
            </a:r>
          </a:p>
        </p:txBody>
      </p:sp>
      <p:sp>
        <p:nvSpPr>
          <p:cNvPr id="4" name="Slide Number Placeholder 3"/>
          <p:cNvSpPr>
            <a:spLocks noGrp="1"/>
          </p:cNvSpPr>
          <p:nvPr>
            <p:ph type="sldNum" sz="quarter" idx="10"/>
          </p:nvPr>
        </p:nvSpPr>
        <p:spPr/>
        <p:txBody>
          <a:bodyPr/>
          <a:lstStyle/>
          <a:p>
            <a:fld id="{E5C1C9B5-424B-45ED-B80C-C2CC8B90FF0B}" type="slidenum">
              <a:rPr lang="en-US" smtClean="0"/>
              <a:t>21</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1"/>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Individualized Care Plan…</a:t>
            </a:r>
            <a:r>
              <a:rPr lang="en-US" sz="2000" i="1" dirty="0"/>
              <a:t>cont</a:t>
            </a:r>
            <a:r>
              <a:rPr lang="en-US" sz="2800" dirty="0"/>
              <a:t>.</a:t>
            </a:r>
            <a:endParaRPr sz="2800" dirty="0">
              <a:latin typeface="Arial Black"/>
              <a:ea typeface="Arial Black"/>
              <a:cs typeface="Arial Black"/>
              <a:sym typeface="Arial Black"/>
            </a:endParaRPr>
          </a:p>
        </p:txBody>
      </p:sp>
    </p:spTree>
    <p:extLst>
      <p:ext uri="{BB962C8B-B14F-4D97-AF65-F5344CB8AC3E}">
        <p14:creationId xmlns:p14="http://schemas.microsoft.com/office/powerpoint/2010/main" val="311266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C1C9B5-424B-45ED-B80C-C2CC8B90FF0B}" type="slidenum">
              <a:rPr lang="en-US" smtClean="0"/>
              <a:t>22</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ICP Sample</a:t>
            </a:r>
            <a:endParaRPr sz="2800" dirty="0">
              <a:latin typeface="Arial Black"/>
              <a:ea typeface="Arial Black"/>
              <a:cs typeface="Arial Black"/>
              <a:sym typeface="Arial Black"/>
            </a:endParaRPr>
          </a:p>
        </p:txBody>
      </p:sp>
      <p:pic>
        <p:nvPicPr>
          <p:cNvPr id="7" name="Picture 6"/>
          <p:cNvPicPr>
            <a:picLocks noChangeAspect="1"/>
          </p:cNvPicPr>
          <p:nvPr/>
        </p:nvPicPr>
        <p:blipFill>
          <a:blip r:embed="rId2"/>
          <a:stretch>
            <a:fillRect/>
          </a:stretch>
        </p:blipFill>
        <p:spPr>
          <a:xfrm>
            <a:off x="457200" y="1112222"/>
            <a:ext cx="3821498" cy="4819650"/>
          </a:xfrm>
          <a:prstGeom prst="rect">
            <a:avLst/>
          </a:prstGeom>
        </p:spPr>
      </p:pic>
      <p:pic>
        <p:nvPicPr>
          <p:cNvPr id="8" name="Picture 7"/>
          <p:cNvPicPr>
            <a:picLocks noChangeAspect="1"/>
          </p:cNvPicPr>
          <p:nvPr/>
        </p:nvPicPr>
        <p:blipFill>
          <a:blip r:embed="rId3"/>
          <a:stretch>
            <a:fillRect/>
          </a:stretch>
        </p:blipFill>
        <p:spPr>
          <a:xfrm>
            <a:off x="4404038" y="1075710"/>
            <a:ext cx="3885193" cy="4943474"/>
          </a:xfrm>
          <a:prstGeom prst="rect">
            <a:avLst/>
          </a:prstGeom>
        </p:spPr>
      </p:pic>
    </p:spTree>
    <p:extLst>
      <p:ext uri="{BB962C8B-B14F-4D97-AF65-F5344CB8AC3E}">
        <p14:creationId xmlns:p14="http://schemas.microsoft.com/office/powerpoint/2010/main" val="3471855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C1C9B5-424B-45ED-B80C-C2CC8B90FF0B}" type="slidenum">
              <a:rPr lang="en-US" smtClean="0"/>
              <a:t>23</a:t>
            </a:fld>
            <a:endParaRPr lang="en-US" dirty="0"/>
          </a:p>
        </p:txBody>
      </p:sp>
      <p:sp>
        <p:nvSpPr>
          <p:cNvPr id="9" name="Content Placeholder 8"/>
          <p:cNvSpPr>
            <a:spLocks noGrp="1"/>
          </p:cNvSpPr>
          <p:nvPr>
            <p:ph idx="13"/>
          </p:nvPr>
        </p:nvSpPr>
        <p:spPr/>
        <p:txBody>
          <a:bodyPr/>
          <a:lstStyle/>
          <a:p>
            <a:r>
              <a:rPr lang="en-US" sz="2400" dirty="0"/>
              <a:t>ICP are communicated via mail, fax, and secure email.</a:t>
            </a:r>
          </a:p>
          <a:p>
            <a:r>
              <a:rPr lang="en-US" sz="2400" dirty="0"/>
              <a:t>Providers are asked to sign and return the </a:t>
            </a:r>
            <a:r>
              <a:rPr lang="en-US" sz="2400" i="1" dirty="0">
                <a:solidFill>
                  <a:srgbClr val="990000"/>
                </a:solidFill>
              </a:rPr>
              <a:t>Physician Care Plan Signature Statement </a:t>
            </a:r>
            <a:r>
              <a:rPr lang="en-US" sz="2400" dirty="0"/>
              <a:t>to Care Coordination department.</a:t>
            </a:r>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ICP Distribution</a:t>
            </a:r>
            <a:endParaRPr sz="2800" dirty="0">
              <a:latin typeface="Arial Black"/>
              <a:ea typeface="Arial Black"/>
              <a:cs typeface="Arial Black"/>
              <a:sym typeface="Arial Black"/>
            </a:endParaRPr>
          </a:p>
        </p:txBody>
      </p:sp>
      <p:pic>
        <p:nvPicPr>
          <p:cNvPr id="2" name="Picture 1"/>
          <p:cNvPicPr>
            <a:picLocks noChangeAspect="1"/>
          </p:cNvPicPr>
          <p:nvPr/>
        </p:nvPicPr>
        <p:blipFill>
          <a:blip r:embed="rId2"/>
          <a:stretch>
            <a:fillRect/>
          </a:stretch>
        </p:blipFill>
        <p:spPr>
          <a:xfrm>
            <a:off x="4648200" y="1257534"/>
            <a:ext cx="4191000" cy="4808697"/>
          </a:xfrm>
          <a:prstGeom prst="rect">
            <a:avLst/>
          </a:prstGeom>
        </p:spPr>
      </p:pic>
    </p:spTree>
    <p:extLst>
      <p:ext uri="{BB962C8B-B14F-4D97-AF65-F5344CB8AC3E}">
        <p14:creationId xmlns:p14="http://schemas.microsoft.com/office/powerpoint/2010/main" val="3393796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510" y="1295400"/>
            <a:ext cx="7799490" cy="4724400"/>
          </a:xfrm>
        </p:spPr>
        <p:txBody>
          <a:bodyPr>
            <a:normAutofit lnSpcReduction="10000"/>
          </a:bodyPr>
          <a:lstStyle/>
          <a:p>
            <a:pPr>
              <a:spcBef>
                <a:spcPts val="600"/>
              </a:spcBef>
            </a:pPr>
            <a:r>
              <a:rPr lang="en-US" sz="1600" dirty="0"/>
              <a:t>Participants of the ICT may include, but not limited to: </a:t>
            </a:r>
          </a:p>
          <a:p>
            <a:pPr lvl="1">
              <a:spcBef>
                <a:spcPts val="600"/>
              </a:spcBef>
            </a:pPr>
            <a:r>
              <a:rPr lang="en-US" sz="1600" b="1" dirty="0"/>
              <a:t>Member/ Designated representative. </a:t>
            </a:r>
            <a:r>
              <a:rPr lang="en-US" sz="1600" dirty="0"/>
              <a:t>Provides input on health care preferences and plan of care.</a:t>
            </a:r>
            <a:endParaRPr lang="en-US" sz="1600" b="1" dirty="0"/>
          </a:p>
          <a:p>
            <a:pPr lvl="1">
              <a:spcBef>
                <a:spcPts val="600"/>
              </a:spcBef>
            </a:pPr>
            <a:r>
              <a:rPr lang="en-US" sz="1600" b="1" dirty="0"/>
              <a:t>Primary Care Provider. </a:t>
            </a:r>
            <a:r>
              <a:rPr lang="en-US" sz="1600" dirty="0"/>
              <a:t>Acts as the member’s gatekeeper. Works closely with the member to identify needs and ensure timely access to quality care. </a:t>
            </a:r>
            <a:endParaRPr lang="en-US" sz="1600" b="1" dirty="0"/>
          </a:p>
          <a:p>
            <a:pPr lvl="1">
              <a:spcBef>
                <a:spcPts val="600"/>
              </a:spcBef>
            </a:pPr>
            <a:r>
              <a:rPr lang="en-US" sz="1600" b="1" dirty="0"/>
              <a:t>Chief Medical Officer. </a:t>
            </a:r>
            <a:r>
              <a:rPr lang="en-US" sz="1600" dirty="0"/>
              <a:t>Responsible for administrative performance compliance and care delivery services to ensure high quality of care for all beneficiaries </a:t>
            </a:r>
          </a:p>
          <a:p>
            <a:pPr lvl="1">
              <a:spcBef>
                <a:spcPts val="600"/>
              </a:spcBef>
            </a:pPr>
            <a:r>
              <a:rPr lang="en-US" sz="1600" b="1" dirty="0"/>
              <a:t>Care Coordination Manager. </a:t>
            </a:r>
            <a:r>
              <a:rPr lang="en-US" sz="1600" dirty="0"/>
              <a:t>Oversees the day to day operations of the care coordination team. </a:t>
            </a:r>
          </a:p>
          <a:p>
            <a:pPr lvl="1">
              <a:spcBef>
                <a:spcPts val="600"/>
              </a:spcBef>
            </a:pPr>
            <a:r>
              <a:rPr lang="en-US" sz="1600" b="1" dirty="0"/>
              <a:t>Care Coordination Nurses</a:t>
            </a:r>
            <a:r>
              <a:rPr lang="en-US" sz="1600" dirty="0"/>
              <a:t>. Contact communicate and coordinate care; post-discharge, disease and case management and health education.</a:t>
            </a:r>
          </a:p>
          <a:p>
            <a:pPr lvl="1">
              <a:spcBef>
                <a:spcPts val="600"/>
              </a:spcBef>
            </a:pPr>
            <a:r>
              <a:rPr lang="en-US" sz="1600" b="1" dirty="0"/>
              <a:t>Medical Social Workers. </a:t>
            </a:r>
            <a:r>
              <a:rPr lang="en-US" sz="1600" dirty="0"/>
              <a:t>Address psychosocial issues access to low or no cost community resources, housing programs, appointments with network and out of network providers.</a:t>
            </a:r>
          </a:p>
          <a:p>
            <a:pPr lvl="1">
              <a:spcBef>
                <a:spcPts val="600"/>
              </a:spcBef>
            </a:pPr>
            <a:r>
              <a:rPr lang="en-US" sz="1600" b="1" dirty="0"/>
              <a:t>MTM Pharmacist. </a:t>
            </a:r>
            <a:r>
              <a:rPr lang="en-US" sz="1600" dirty="0"/>
              <a:t>Address medication issues or concerns and refer to MTM program for medication review if deemed eligible.</a:t>
            </a:r>
            <a:endParaRPr lang="en-US" sz="1600" b="1" dirty="0"/>
          </a:p>
        </p:txBody>
      </p:sp>
      <p:sp>
        <p:nvSpPr>
          <p:cNvPr id="4" name="Slide Number Placeholder 3"/>
          <p:cNvSpPr>
            <a:spLocks noGrp="1"/>
          </p:cNvSpPr>
          <p:nvPr>
            <p:ph type="sldNum" sz="quarter" idx="10"/>
          </p:nvPr>
        </p:nvSpPr>
        <p:spPr/>
        <p:txBody>
          <a:bodyPr/>
          <a:lstStyle/>
          <a:p>
            <a:fld id="{E5C1C9B5-424B-45ED-B80C-C2CC8B90FF0B}" type="slidenum">
              <a:rPr lang="en-US" smtClean="0"/>
              <a:t>24</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17481" y="577683"/>
            <a:ext cx="788841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Interdisciplinary Care Team (ICT) and Staffing  </a:t>
            </a:r>
            <a:endParaRPr sz="2800" dirty="0">
              <a:latin typeface="Arial Black"/>
              <a:ea typeface="Arial Black"/>
              <a:cs typeface="Arial Black"/>
              <a:sym typeface="Arial Black"/>
            </a:endParaRPr>
          </a:p>
        </p:txBody>
      </p:sp>
    </p:spTree>
    <p:extLst>
      <p:ext uri="{BB962C8B-B14F-4D97-AF65-F5344CB8AC3E}">
        <p14:creationId xmlns:p14="http://schemas.microsoft.com/office/powerpoint/2010/main" val="162456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510" y="1295400"/>
            <a:ext cx="7799490" cy="4724400"/>
          </a:xfrm>
        </p:spPr>
        <p:txBody>
          <a:bodyPr>
            <a:normAutofit/>
          </a:bodyPr>
          <a:lstStyle/>
          <a:p>
            <a:pPr>
              <a:buFont typeface="Arial" panose="020B0604020202020204" pitchFamily="34" charset="0"/>
              <a:buChar char="•"/>
            </a:pPr>
            <a:r>
              <a:rPr lang="en-US" sz="2400" dirty="0"/>
              <a:t>ICT composition is determined by member’s needs.</a:t>
            </a:r>
          </a:p>
          <a:p>
            <a:pPr>
              <a:buFont typeface="Arial" panose="020B0604020202020204" pitchFamily="34" charset="0"/>
              <a:buChar char="•"/>
            </a:pPr>
            <a:r>
              <a:rPr lang="en-US" sz="2400" dirty="0"/>
              <a:t>Provider and member participation in the ICT can better help address member’s needs and achieve the plan of care.</a:t>
            </a:r>
          </a:p>
          <a:p>
            <a:pPr>
              <a:buFont typeface="Arial" panose="020B0604020202020204" pitchFamily="34" charset="0"/>
              <a:buChar char="•"/>
            </a:pPr>
            <a:r>
              <a:rPr lang="en-US" sz="2400" dirty="0"/>
              <a:t>ICT may provide input and evaluate member’s plan of care.</a:t>
            </a:r>
          </a:p>
          <a:p>
            <a:pPr>
              <a:buFont typeface="Arial" panose="020B0604020202020204" pitchFamily="34" charset="0"/>
              <a:buChar char="•"/>
            </a:pPr>
            <a:r>
              <a:rPr lang="en-US" sz="2400" dirty="0"/>
              <a:t>CCHP holds ICT meetings regularly with clinical staff. </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Slide Number Placeholder 3"/>
          <p:cNvSpPr>
            <a:spLocks noGrp="1"/>
          </p:cNvSpPr>
          <p:nvPr>
            <p:ph type="sldNum" sz="quarter" idx="10"/>
          </p:nvPr>
        </p:nvSpPr>
        <p:spPr/>
        <p:txBody>
          <a:bodyPr/>
          <a:lstStyle/>
          <a:p>
            <a:fld id="{E5C1C9B5-424B-45ED-B80C-C2CC8B90FF0B}" type="slidenum">
              <a:rPr lang="en-US" smtClean="0"/>
              <a:t>25</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17481" y="546905"/>
            <a:ext cx="7888419"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3200" dirty="0"/>
              <a:t>Interdisciplinary Care Team (ICT)</a:t>
            </a:r>
            <a:endParaRPr sz="3200" dirty="0">
              <a:latin typeface="Arial Black"/>
              <a:ea typeface="Arial Black"/>
              <a:cs typeface="Arial Black"/>
              <a:sym typeface="Arial Black"/>
            </a:endParaRPr>
          </a:p>
        </p:txBody>
      </p:sp>
    </p:spTree>
    <p:extLst>
      <p:ext uri="{BB962C8B-B14F-4D97-AF65-F5344CB8AC3E}">
        <p14:creationId xmlns:p14="http://schemas.microsoft.com/office/powerpoint/2010/main" val="1719344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510" y="1295400"/>
            <a:ext cx="7799490" cy="4724400"/>
          </a:xfrm>
        </p:spPr>
        <p:txBody>
          <a:bodyPr>
            <a:normAutofit/>
          </a:bodyPr>
          <a:lstStyle/>
          <a:p>
            <a:pPr marL="0" indent="0">
              <a:buNone/>
            </a:pPr>
            <a:r>
              <a:rPr lang="en-US" sz="2000" dirty="0"/>
              <a:t>Care transitions occur when a member moves from one health care provider or setting to another; for example, member was admitted to hospital and discharge to home, acute rehab, or skilled nursing facility. </a:t>
            </a:r>
          </a:p>
          <a:p>
            <a:r>
              <a:rPr lang="en-US" sz="2000" dirty="0"/>
              <a:t>The member’s plan of care is updated in the event of a health status changes or care transition. </a:t>
            </a:r>
          </a:p>
          <a:p>
            <a:r>
              <a:rPr lang="en-US" sz="2000" dirty="0"/>
              <a:t>Primary care providers are notified when their patient has a transition of care. </a:t>
            </a:r>
          </a:p>
          <a:p>
            <a:r>
              <a:rPr lang="en-US" sz="2000" dirty="0"/>
              <a:t>Our clinical staff will assist members to ensure appropriate follow up care is arranged after a transition of care. </a:t>
            </a:r>
          </a:p>
        </p:txBody>
      </p:sp>
      <p:sp>
        <p:nvSpPr>
          <p:cNvPr id="4" name="Slide Number Placeholder 3"/>
          <p:cNvSpPr>
            <a:spLocks noGrp="1"/>
          </p:cNvSpPr>
          <p:nvPr>
            <p:ph type="sldNum" sz="quarter" idx="10"/>
          </p:nvPr>
        </p:nvSpPr>
        <p:spPr/>
        <p:txBody>
          <a:bodyPr/>
          <a:lstStyle/>
          <a:p>
            <a:fld id="{E5C1C9B5-424B-45ED-B80C-C2CC8B90FF0B}" type="slidenum">
              <a:rPr lang="en-US" smtClean="0"/>
              <a:t>26</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17481" y="546905"/>
            <a:ext cx="7888419"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3200" dirty="0"/>
              <a:t>Transition of Care </a:t>
            </a:r>
            <a:endParaRPr sz="3200" dirty="0">
              <a:latin typeface="Arial Black"/>
              <a:ea typeface="Arial Black"/>
              <a:cs typeface="Arial Black"/>
              <a:sym typeface="Arial Black"/>
            </a:endParaRPr>
          </a:p>
        </p:txBody>
      </p:sp>
    </p:spTree>
    <p:extLst>
      <p:ext uri="{BB962C8B-B14F-4D97-AF65-F5344CB8AC3E}">
        <p14:creationId xmlns:p14="http://schemas.microsoft.com/office/powerpoint/2010/main" val="168798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510" y="1295400"/>
            <a:ext cx="7799490" cy="4724400"/>
          </a:xfrm>
        </p:spPr>
        <p:txBody>
          <a:bodyPr>
            <a:normAutofit/>
          </a:bodyPr>
          <a:lstStyle/>
          <a:p>
            <a:r>
              <a:rPr lang="en-US" sz="1800" dirty="0"/>
              <a:t>Incorporate relevant clinical information in the member’s plan of care</a:t>
            </a:r>
          </a:p>
          <a:p>
            <a:r>
              <a:rPr lang="en-US" sz="1800" dirty="0"/>
              <a:t>Follow transition of care protocols</a:t>
            </a:r>
          </a:p>
          <a:p>
            <a:r>
              <a:rPr lang="en-US" sz="1800" dirty="0"/>
              <a:t>Utilize evidence-based care guidelines</a:t>
            </a:r>
          </a:p>
          <a:p>
            <a:r>
              <a:rPr lang="en-US" sz="1800" dirty="0">
                <a:latin typeface="+mj-lt"/>
              </a:rPr>
              <a:t>Annually review delegated group utilization decisions and member appeals process</a:t>
            </a:r>
          </a:p>
          <a:p>
            <a:r>
              <a:rPr lang="en-US" sz="1800" dirty="0">
                <a:latin typeface="+mj-lt"/>
              </a:rPr>
              <a:t>Review patient medication profiles in Medication Therapy Management (MTM) Program</a:t>
            </a:r>
          </a:p>
          <a:p>
            <a:r>
              <a:rPr lang="en-US" sz="1800" dirty="0"/>
              <a:t>Contribute to improve the </a:t>
            </a:r>
            <a:r>
              <a:rPr lang="en-US" sz="1800" dirty="0">
                <a:latin typeface="+mj-lt"/>
              </a:rPr>
              <a:t>STAR and HEDIS outcomes reporting</a:t>
            </a:r>
          </a:p>
          <a:p>
            <a:r>
              <a:rPr lang="en-US" sz="1800" dirty="0">
                <a:latin typeface="+mj-lt"/>
              </a:rPr>
              <a:t>Help improve member experience through CAHPS and HOS data collection</a:t>
            </a:r>
          </a:p>
          <a:p>
            <a:r>
              <a:rPr lang="en-US" sz="1800" dirty="0"/>
              <a:t>May participate in the Quality Improvement (QI) committee quarterly meeting</a:t>
            </a:r>
          </a:p>
          <a:p>
            <a:pPr marL="0" indent="0">
              <a:buNone/>
            </a:pPr>
            <a:endParaRPr lang="en-US" sz="1800" dirty="0">
              <a:latin typeface="+mj-lt"/>
            </a:endParaRPr>
          </a:p>
        </p:txBody>
      </p:sp>
      <p:sp>
        <p:nvSpPr>
          <p:cNvPr id="4" name="Slide Number Placeholder 3"/>
          <p:cNvSpPr>
            <a:spLocks noGrp="1"/>
          </p:cNvSpPr>
          <p:nvPr>
            <p:ph type="sldNum" sz="quarter" idx="10"/>
          </p:nvPr>
        </p:nvSpPr>
        <p:spPr/>
        <p:txBody>
          <a:bodyPr/>
          <a:lstStyle/>
          <a:p>
            <a:fld id="{E5C1C9B5-424B-45ED-B80C-C2CC8B90FF0B}" type="slidenum">
              <a:rPr lang="en-US" smtClean="0"/>
              <a:t>27</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17481" y="546905"/>
            <a:ext cx="7888419"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3200" dirty="0">
                <a:latin typeface="+mj-lt"/>
              </a:rPr>
              <a:t>Network</a:t>
            </a:r>
            <a:r>
              <a:rPr lang="en-US" sz="3200" dirty="0">
                <a:latin typeface="Calibri" panose="020F0502020204030204" pitchFamily="34" charset="0"/>
              </a:rPr>
              <a:t> </a:t>
            </a:r>
            <a:r>
              <a:rPr lang="en-US" sz="3200" dirty="0">
                <a:latin typeface="+mj-lt"/>
              </a:rPr>
              <a:t>Providers</a:t>
            </a:r>
            <a:endParaRPr sz="3200" dirty="0">
              <a:latin typeface="+mj-lt"/>
              <a:ea typeface="Arial Black"/>
              <a:cs typeface="Arial Black"/>
              <a:sym typeface="Arial Black"/>
            </a:endParaRPr>
          </a:p>
        </p:txBody>
      </p:sp>
    </p:spTree>
    <p:extLst>
      <p:ext uri="{BB962C8B-B14F-4D97-AF65-F5344CB8AC3E}">
        <p14:creationId xmlns:p14="http://schemas.microsoft.com/office/powerpoint/2010/main" val="2911110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510" y="1295400"/>
            <a:ext cx="7799490" cy="4724400"/>
          </a:xfrm>
        </p:spPr>
        <p:txBody>
          <a:bodyPr>
            <a:normAutofit/>
          </a:bodyPr>
          <a:lstStyle/>
          <a:p>
            <a:r>
              <a:rPr lang="en-US" sz="2200" dirty="0"/>
              <a:t>Plays an integral part of the care team</a:t>
            </a:r>
          </a:p>
          <a:p>
            <a:r>
              <a:rPr lang="en-US" sz="2200" dirty="0"/>
              <a:t>Encourage member to work with CCHP’s care coordination team</a:t>
            </a:r>
          </a:p>
          <a:p>
            <a:r>
              <a:rPr lang="en-US" sz="2200" dirty="0"/>
              <a:t>Take calls from the member’s Care Coordinator</a:t>
            </a:r>
          </a:p>
          <a:p>
            <a:r>
              <a:rPr lang="en-US" sz="2200" dirty="0"/>
              <a:t>Collaborate with the member’s Care Coordinator to address needs</a:t>
            </a:r>
          </a:p>
          <a:p>
            <a:r>
              <a:rPr lang="en-US" sz="2200" dirty="0"/>
              <a:t>Review the member’s plan of care and send back the care plan attestation </a:t>
            </a:r>
          </a:p>
          <a:p>
            <a:r>
              <a:rPr lang="en-US" sz="2200" dirty="0"/>
              <a:t>Participate in the ICT</a:t>
            </a:r>
          </a:p>
          <a:p>
            <a:r>
              <a:rPr lang="en-US" sz="2200" dirty="0"/>
              <a:t>Complete the annual MOC training</a:t>
            </a:r>
          </a:p>
        </p:txBody>
      </p:sp>
      <p:sp>
        <p:nvSpPr>
          <p:cNvPr id="4" name="Slide Number Placeholder 3"/>
          <p:cNvSpPr>
            <a:spLocks noGrp="1"/>
          </p:cNvSpPr>
          <p:nvPr>
            <p:ph type="sldNum" sz="quarter" idx="10"/>
          </p:nvPr>
        </p:nvSpPr>
        <p:spPr/>
        <p:txBody>
          <a:bodyPr/>
          <a:lstStyle/>
          <a:p>
            <a:fld id="{E5C1C9B5-424B-45ED-B80C-C2CC8B90FF0B}" type="slidenum">
              <a:rPr lang="en-US" smtClean="0"/>
              <a:t>28</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17481" y="546905"/>
            <a:ext cx="7888419"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3200" dirty="0"/>
              <a:t>Role of the Provider</a:t>
            </a:r>
            <a:endParaRPr sz="3200" dirty="0">
              <a:latin typeface="+mj-lt"/>
              <a:ea typeface="Arial Black"/>
              <a:cs typeface="Arial Black"/>
              <a:sym typeface="Arial Black"/>
            </a:endParaRPr>
          </a:p>
        </p:txBody>
      </p:sp>
    </p:spTree>
    <p:extLst>
      <p:ext uri="{BB962C8B-B14F-4D97-AF65-F5344CB8AC3E}">
        <p14:creationId xmlns:p14="http://schemas.microsoft.com/office/powerpoint/2010/main" val="2007900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C46F-F630-03C7-CEA6-4CD375840084}"/>
              </a:ext>
            </a:extLst>
          </p:cNvPr>
          <p:cNvSpPr>
            <a:spLocks noGrp="1"/>
          </p:cNvSpPr>
          <p:nvPr>
            <p:ph type="title"/>
          </p:nvPr>
        </p:nvSpPr>
        <p:spPr/>
        <p:txBody>
          <a:bodyPr/>
          <a:lstStyle/>
          <a:p>
            <a:r>
              <a:rPr lang="en-US" sz="3200" dirty="0"/>
              <a:t>Hearing Aid/ Dental Benefits </a:t>
            </a:r>
          </a:p>
        </p:txBody>
      </p:sp>
      <p:sp>
        <p:nvSpPr>
          <p:cNvPr id="3" name="Content Placeholder 2">
            <a:extLst>
              <a:ext uri="{FF2B5EF4-FFF2-40B4-BE49-F238E27FC236}">
                <a16:creationId xmlns:a16="http://schemas.microsoft.com/office/drawing/2014/main" id="{8F238D49-BA1E-D520-A532-B99F2E1B9BFA}"/>
              </a:ext>
            </a:extLst>
          </p:cNvPr>
          <p:cNvSpPr>
            <a:spLocks noGrp="1"/>
          </p:cNvSpPr>
          <p:nvPr>
            <p:ph idx="1"/>
          </p:nvPr>
        </p:nvSpPr>
        <p:spPr>
          <a:xfrm>
            <a:off x="430850" y="685800"/>
            <a:ext cx="8229600" cy="4525963"/>
          </a:xfrm>
        </p:spPr>
        <p:txBody>
          <a:bodyPr/>
          <a:lstStyle/>
          <a:p>
            <a:pPr marL="0" indent="0">
              <a:buNone/>
            </a:pPr>
            <a:endParaRPr lang="en-US" dirty="0"/>
          </a:p>
          <a:p>
            <a:r>
              <a:rPr lang="en-US" sz="2000" dirty="0"/>
              <a:t>Providers are encouraged to refer member to utilize their Hearing aid and dental benefit as part of their Medi-Cal benefit.</a:t>
            </a:r>
          </a:p>
          <a:p>
            <a:r>
              <a:rPr lang="en-US" sz="2000" dirty="0"/>
              <a:t>CCHP offers supplemental hearing aid benefit, as well as Medi-Cal covers hearing aids through the member’s Medi-Cal managed care plan (MCP). </a:t>
            </a:r>
          </a:p>
          <a:p>
            <a:r>
              <a:rPr lang="en-US" sz="2000" dirty="0"/>
              <a:t>Medi-Cal covers a variety of dental benefits, up to $1,800 a year for covered dental services </a:t>
            </a:r>
          </a:p>
          <a:p>
            <a:pPr marL="0" indent="0">
              <a:buNone/>
            </a:pPr>
            <a:endParaRPr lang="en-US" sz="1800" dirty="0"/>
          </a:p>
          <a:p>
            <a:r>
              <a:rPr lang="en-US" sz="1800" dirty="0"/>
              <a:t>DHCS published a Hearing Aid fact sheet for providers for duals, available at:  </a:t>
            </a:r>
            <a:r>
              <a:rPr lang="en-US" sz="1800" dirty="0">
                <a:solidFill>
                  <a:srgbClr val="0070C0"/>
                </a:solidFill>
                <a:hlinkClick r:id="rId3"/>
              </a:rPr>
              <a:t>https://www.dhcs.ca.gov/individuals/Documents/Hearing-Benefits-Provider-Fact-Sheet.pdf </a:t>
            </a:r>
            <a:endParaRPr lang="en-US" sz="1800" dirty="0">
              <a:solidFill>
                <a:srgbClr val="0070C0"/>
              </a:solidFill>
            </a:endParaRPr>
          </a:p>
          <a:p>
            <a:r>
              <a:rPr lang="en-US" sz="1800" dirty="0"/>
              <a:t>DHCS published a Hearing Aid fact sheet for providers for duals, available </a:t>
            </a:r>
            <a:r>
              <a:rPr lang="en-US" sz="1800" dirty="0">
                <a:hlinkClick r:id="rId4"/>
              </a:rPr>
              <a:t>https://www.dhcs.ca.gov/services/Documents/Dental-Benefits-Provider-Fact-Sheet.pdf</a:t>
            </a:r>
            <a:endParaRPr lang="en-US" sz="1800" dirty="0"/>
          </a:p>
        </p:txBody>
      </p:sp>
      <p:sp>
        <p:nvSpPr>
          <p:cNvPr id="4" name="Slide Number Placeholder 3">
            <a:extLst>
              <a:ext uri="{FF2B5EF4-FFF2-40B4-BE49-F238E27FC236}">
                <a16:creationId xmlns:a16="http://schemas.microsoft.com/office/drawing/2014/main" id="{1F81C369-A0B6-C27E-7A61-B75BEB453D2D}"/>
              </a:ext>
            </a:extLst>
          </p:cNvPr>
          <p:cNvSpPr>
            <a:spLocks noGrp="1"/>
          </p:cNvSpPr>
          <p:nvPr>
            <p:ph type="sldNum" sz="quarter" idx="10"/>
          </p:nvPr>
        </p:nvSpPr>
        <p:spPr/>
        <p:txBody>
          <a:bodyPr/>
          <a:lstStyle/>
          <a:p>
            <a:pPr>
              <a:defRPr/>
            </a:pPr>
            <a:fld id="{EE1B495E-2F64-4CCD-A9F8-37921BDF5997}" type="slidenum">
              <a:rPr lang="en-US" smtClean="0"/>
              <a:pPr>
                <a:defRPr/>
              </a:pPr>
              <a:t>29</a:t>
            </a:fld>
            <a:endParaRPr lang="en-US" dirty="0"/>
          </a:p>
        </p:txBody>
      </p:sp>
    </p:spTree>
    <p:extLst>
      <p:ext uri="{BB962C8B-B14F-4D97-AF65-F5344CB8AC3E}">
        <p14:creationId xmlns:p14="http://schemas.microsoft.com/office/powerpoint/2010/main" val="547867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PROVIDER TRAINING STANDARDS</a:t>
            </a:r>
          </a:p>
        </p:txBody>
      </p:sp>
      <p:sp>
        <p:nvSpPr>
          <p:cNvPr id="3" name="Content Placeholder 2"/>
          <p:cNvSpPr>
            <a:spLocks noGrp="1"/>
          </p:cNvSpPr>
          <p:nvPr>
            <p:ph idx="1"/>
          </p:nvPr>
        </p:nvSpPr>
        <p:spPr/>
        <p:txBody>
          <a:bodyPr/>
          <a:lstStyle/>
          <a:p>
            <a:r>
              <a:rPr lang="en-US" sz="2000" i="1" dirty="0"/>
              <a:t>Chapter 42 of the Code of Federal Regulations, Part 422 (42 CFR 422.101 (f)(2)(ii)) mandates that Special Needs Plans (SNP) conduct SNP Model of Care (MOC) training for all employed and contracted providers.</a:t>
            </a:r>
          </a:p>
          <a:p>
            <a:endParaRPr lang="en-US" sz="2400" dirty="0"/>
          </a:p>
          <a:p>
            <a:r>
              <a:rPr lang="en-US" sz="2000" dirty="0"/>
              <a:t>All CCHP participating providers who routinely sees CCHP Medicare SNP members must receive training on the MOC initially and annually thereafter. </a:t>
            </a:r>
          </a:p>
          <a:p>
            <a:pPr lvl="1"/>
            <a:r>
              <a:rPr lang="en-US" sz="2000" dirty="0"/>
              <a:t>Initial training must be completed within 90 days from contract execution date and annually thereafter.</a:t>
            </a:r>
          </a:p>
          <a:p>
            <a:pPr lvl="1"/>
            <a:r>
              <a:rPr lang="en-US" sz="2000" dirty="0"/>
              <a:t>Annual training is provided via live webinar and attestation statement must be completed within 90 days from the live webinar.</a:t>
            </a:r>
          </a:p>
          <a:p>
            <a:endParaRPr lang="en-US" sz="2400" dirty="0"/>
          </a:p>
          <a:p>
            <a:pPr marL="0" indent="0">
              <a:buNone/>
            </a:pP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EE1B495E-2F64-4CCD-A9F8-37921BDF5997}" type="slidenum">
              <a:rPr lang="en-US" smtClean="0"/>
              <a:pPr>
                <a:defRPr/>
              </a:pPr>
              <a:t>3</a:t>
            </a:fld>
            <a:endParaRPr lang="en-US" dirty="0"/>
          </a:p>
        </p:txBody>
      </p:sp>
    </p:spTree>
    <p:extLst>
      <p:ext uri="{BB962C8B-B14F-4D97-AF65-F5344CB8AC3E}">
        <p14:creationId xmlns:p14="http://schemas.microsoft.com/office/powerpoint/2010/main" val="2039591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B802-D658-914B-CF8F-83416F414306}"/>
              </a:ext>
            </a:extLst>
          </p:cNvPr>
          <p:cNvSpPr>
            <a:spLocks noGrp="1"/>
          </p:cNvSpPr>
          <p:nvPr>
            <p:ph type="title"/>
          </p:nvPr>
        </p:nvSpPr>
        <p:spPr/>
        <p:txBody>
          <a:bodyPr/>
          <a:lstStyle/>
          <a:p>
            <a:r>
              <a:rPr lang="en-US" sz="3000" dirty="0"/>
              <a:t>Provider Dementia Care Aware Training </a:t>
            </a:r>
          </a:p>
        </p:txBody>
      </p:sp>
      <p:sp>
        <p:nvSpPr>
          <p:cNvPr id="3" name="Content Placeholder 2">
            <a:extLst>
              <a:ext uri="{FF2B5EF4-FFF2-40B4-BE49-F238E27FC236}">
                <a16:creationId xmlns:a16="http://schemas.microsoft.com/office/drawing/2014/main" id="{07D31B52-410D-24F1-5836-E9C35A0AD5CC}"/>
              </a:ext>
            </a:extLst>
          </p:cNvPr>
          <p:cNvSpPr>
            <a:spLocks noGrp="1"/>
          </p:cNvSpPr>
          <p:nvPr>
            <p:ph idx="1"/>
          </p:nvPr>
        </p:nvSpPr>
        <p:spPr>
          <a:xfrm>
            <a:off x="420880" y="1066800"/>
            <a:ext cx="8229600" cy="4525963"/>
          </a:xfrm>
        </p:spPr>
        <p:txBody>
          <a:bodyPr/>
          <a:lstStyle/>
          <a:p>
            <a:r>
              <a:rPr lang="en-US" sz="2000" dirty="0"/>
              <a:t>Per DHCS- MOC 3c Factor 1A- Providers are encourage to complete training on initial screening and comprehensive assessment for dementia. </a:t>
            </a:r>
          </a:p>
          <a:p>
            <a:r>
              <a:rPr lang="en-US" sz="2000" dirty="0"/>
              <a:t>The California Senate Bill 48 established an annual cognitive health assessment as a Medi-Cal benefit for beneficiaries age 65 and older if they are otherwise ineligible for a similar assessment as part of the Medicare Annual Wellness Visit.</a:t>
            </a:r>
          </a:p>
          <a:p>
            <a:r>
              <a:rPr lang="en-US" sz="2000" dirty="0"/>
              <a:t>Providers can receive payment for this Medi-Cal benefit if providers complete cognitive assessment training approved by DHCS using validated tools recommended by DHCS. </a:t>
            </a:r>
          </a:p>
          <a:p>
            <a:r>
              <a:rPr lang="en-US" sz="2000" dirty="0"/>
              <a:t>Dementia Care Aware training in the link below:</a:t>
            </a:r>
          </a:p>
          <a:p>
            <a:pPr marL="457200" lvl="1" indent="0">
              <a:buNone/>
            </a:pPr>
            <a:r>
              <a:rPr lang="en-US" sz="1600" dirty="0">
                <a:hlinkClick r:id="rId2"/>
              </a:rPr>
              <a:t>https://www.dementiacareaware.org/</a:t>
            </a:r>
            <a:endParaRPr lang="en-US" sz="1600" dirty="0"/>
          </a:p>
          <a:p>
            <a:endParaRPr lang="en-US" sz="2000" dirty="0"/>
          </a:p>
        </p:txBody>
      </p:sp>
      <p:sp>
        <p:nvSpPr>
          <p:cNvPr id="4" name="Slide Number Placeholder 3">
            <a:extLst>
              <a:ext uri="{FF2B5EF4-FFF2-40B4-BE49-F238E27FC236}">
                <a16:creationId xmlns:a16="http://schemas.microsoft.com/office/drawing/2014/main" id="{F88D1CDC-D416-A551-D594-9401F855B2D6}"/>
              </a:ext>
            </a:extLst>
          </p:cNvPr>
          <p:cNvSpPr>
            <a:spLocks noGrp="1"/>
          </p:cNvSpPr>
          <p:nvPr>
            <p:ph type="sldNum" sz="quarter" idx="10"/>
          </p:nvPr>
        </p:nvSpPr>
        <p:spPr/>
        <p:txBody>
          <a:bodyPr/>
          <a:lstStyle/>
          <a:p>
            <a:pPr>
              <a:defRPr/>
            </a:pPr>
            <a:fld id="{EE1B495E-2F64-4CCD-A9F8-37921BDF5997}" type="slidenum">
              <a:rPr lang="en-US" smtClean="0"/>
              <a:pPr>
                <a:defRPr/>
              </a:pPr>
              <a:t>30</a:t>
            </a:fld>
            <a:endParaRPr lang="en-US" dirty="0"/>
          </a:p>
        </p:txBody>
      </p:sp>
      <p:pic>
        <p:nvPicPr>
          <p:cNvPr id="6" name="Picture 5">
            <a:extLst>
              <a:ext uri="{FF2B5EF4-FFF2-40B4-BE49-F238E27FC236}">
                <a16:creationId xmlns:a16="http://schemas.microsoft.com/office/drawing/2014/main" id="{BE9D1CC0-DF4D-F236-CF84-3D8481A57DA9}"/>
              </a:ext>
            </a:extLst>
          </p:cNvPr>
          <p:cNvPicPr>
            <a:picLocks noChangeAspect="1"/>
          </p:cNvPicPr>
          <p:nvPr/>
        </p:nvPicPr>
        <p:blipFill>
          <a:blip r:embed="rId3"/>
          <a:stretch>
            <a:fillRect/>
          </a:stretch>
        </p:blipFill>
        <p:spPr>
          <a:xfrm>
            <a:off x="6400800" y="4800600"/>
            <a:ext cx="2133600" cy="1284267"/>
          </a:xfrm>
          <a:prstGeom prst="rect">
            <a:avLst/>
          </a:prstGeom>
        </p:spPr>
      </p:pic>
    </p:spTree>
    <p:extLst>
      <p:ext uri="{BB962C8B-B14F-4D97-AF65-F5344CB8AC3E}">
        <p14:creationId xmlns:p14="http://schemas.microsoft.com/office/powerpoint/2010/main" val="2681246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510" y="1295400"/>
            <a:ext cx="7799490" cy="4724400"/>
          </a:xfrm>
        </p:spPr>
        <p:txBody>
          <a:bodyPr>
            <a:normAutofit/>
          </a:bodyPr>
          <a:lstStyle/>
          <a:p>
            <a:pPr marL="0" indent="0">
              <a:buNone/>
            </a:pPr>
            <a:r>
              <a:rPr lang="en-US" sz="2200" dirty="0"/>
              <a:t>CCHP measures the effectiveness of its MOC by utilizing standardized measures to monitor performance such as:</a:t>
            </a:r>
          </a:p>
          <a:p>
            <a:r>
              <a:rPr lang="en-US" sz="2200" dirty="0"/>
              <a:t>Healthcare Effectiveness Data and Information Set (HEDIS)</a:t>
            </a:r>
          </a:p>
          <a:p>
            <a:r>
              <a:rPr lang="en-US" sz="2200" dirty="0"/>
              <a:t>Utilization measures (Admissions, ER visits, Length of Stay)  </a:t>
            </a:r>
          </a:p>
          <a:p>
            <a:r>
              <a:rPr lang="en-US" sz="2200" dirty="0"/>
              <a:t>Member experience (CAHPS, HOS surveys)</a:t>
            </a:r>
          </a:p>
          <a:p>
            <a:r>
              <a:rPr lang="en-US" sz="2200" dirty="0"/>
              <a:t>Member satisfaction with Care Coordination </a:t>
            </a:r>
          </a:p>
          <a:p>
            <a:pPr marL="0" indent="0">
              <a:buNone/>
            </a:pPr>
            <a:endParaRPr lang="en-US" sz="1800" dirty="0"/>
          </a:p>
          <a:p>
            <a:endParaRPr lang="en-US" sz="1800" dirty="0"/>
          </a:p>
        </p:txBody>
      </p:sp>
      <p:sp>
        <p:nvSpPr>
          <p:cNvPr id="4" name="Slide Number Placeholder 3"/>
          <p:cNvSpPr>
            <a:spLocks noGrp="1"/>
          </p:cNvSpPr>
          <p:nvPr>
            <p:ph type="sldNum" sz="quarter" idx="10"/>
          </p:nvPr>
        </p:nvSpPr>
        <p:spPr/>
        <p:txBody>
          <a:bodyPr/>
          <a:lstStyle/>
          <a:p>
            <a:fld id="{E5C1C9B5-424B-45ED-B80C-C2CC8B90FF0B}" type="slidenum">
              <a:rPr lang="en-US" smtClean="0"/>
              <a:t>31</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217481" y="546905"/>
            <a:ext cx="7888419"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3200" dirty="0"/>
              <a:t>MOC Measurement</a:t>
            </a:r>
            <a:endParaRPr sz="3200" dirty="0">
              <a:latin typeface="+mj-lt"/>
              <a:ea typeface="Arial Black"/>
              <a:cs typeface="Arial Black"/>
              <a:sym typeface="Arial Black"/>
            </a:endParaRPr>
          </a:p>
        </p:txBody>
      </p:sp>
    </p:spTree>
    <p:extLst>
      <p:ext uri="{BB962C8B-B14F-4D97-AF65-F5344CB8AC3E}">
        <p14:creationId xmlns:p14="http://schemas.microsoft.com/office/powerpoint/2010/main" val="229448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79" y="237498"/>
            <a:ext cx="8229600" cy="1143000"/>
          </a:xfrm>
        </p:spPr>
        <p:txBody>
          <a:bodyPr/>
          <a:lstStyle/>
          <a:p>
            <a:r>
              <a:rPr lang="en-US" dirty="0"/>
              <a:t>Summary</a:t>
            </a:r>
          </a:p>
        </p:txBody>
      </p:sp>
      <p:sp>
        <p:nvSpPr>
          <p:cNvPr id="3" name="Content Placeholder 2"/>
          <p:cNvSpPr>
            <a:spLocks noGrp="1"/>
          </p:cNvSpPr>
          <p:nvPr>
            <p:ph idx="1"/>
          </p:nvPr>
        </p:nvSpPr>
        <p:spPr>
          <a:xfrm>
            <a:off x="457200" y="762000"/>
            <a:ext cx="8229600" cy="5364163"/>
          </a:xfrm>
        </p:spPr>
        <p:txBody>
          <a:bodyPr/>
          <a:lstStyle/>
          <a:p>
            <a:endParaRPr lang="en-US" dirty="0"/>
          </a:p>
          <a:p>
            <a:r>
              <a:rPr lang="en-US" sz="2800" dirty="0"/>
              <a:t>CCHP SNP MOC needs to be YOUR model on managing care for your patients </a:t>
            </a:r>
          </a:p>
          <a:p>
            <a:r>
              <a:rPr lang="en-US" sz="2800" dirty="0"/>
              <a:t>The model supports the mission of CCHP and its business objectives</a:t>
            </a:r>
          </a:p>
          <a:p>
            <a:r>
              <a:rPr lang="en-US" sz="2800" dirty="0"/>
              <a:t>You are key to improving our members health outcomes</a:t>
            </a:r>
          </a:p>
        </p:txBody>
      </p:sp>
      <p:sp>
        <p:nvSpPr>
          <p:cNvPr id="4" name="Slide Number Placeholder 3"/>
          <p:cNvSpPr>
            <a:spLocks noGrp="1"/>
          </p:cNvSpPr>
          <p:nvPr>
            <p:ph type="sldNum" sz="quarter" idx="10"/>
          </p:nvPr>
        </p:nvSpPr>
        <p:spPr/>
        <p:txBody>
          <a:bodyPr/>
          <a:lstStyle/>
          <a:p>
            <a:pPr>
              <a:defRPr/>
            </a:pPr>
            <a:fld id="{EE1B495E-2F64-4CCD-A9F8-37921BDF5997}" type="slidenum">
              <a:rPr lang="en-US" smtClean="0"/>
              <a:pPr>
                <a:defRPr/>
              </a:pPr>
              <a:t>32</a:t>
            </a:fld>
            <a:endParaRPr lang="en-US" dirty="0"/>
          </a:p>
        </p:txBody>
      </p:sp>
    </p:spTree>
    <p:extLst>
      <p:ext uri="{BB962C8B-B14F-4D97-AF65-F5344CB8AC3E}">
        <p14:creationId xmlns:p14="http://schemas.microsoft.com/office/powerpoint/2010/main" val="4160285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55429"/>
            <a:ext cx="7467600" cy="4640571"/>
          </a:xfrm>
        </p:spPr>
        <p:txBody>
          <a:bodyPr/>
          <a:lstStyle/>
          <a:p>
            <a:pPr marL="0" indent="0">
              <a:spcBef>
                <a:spcPts val="600"/>
              </a:spcBef>
              <a:buNone/>
            </a:pPr>
            <a:r>
              <a:rPr lang="en-US" sz="1800" dirty="0"/>
              <a:t>To finalize completion of this training module, please click on the link below or scan the QR code to sign the attestation statement online. </a:t>
            </a:r>
            <a:endParaRPr lang="en-US" sz="2000" dirty="0"/>
          </a:p>
          <a:p>
            <a:pPr marL="0" indent="0">
              <a:spcBef>
                <a:spcPts val="600"/>
              </a:spcBef>
              <a:buNone/>
            </a:pPr>
            <a:r>
              <a:rPr lang="en-US" sz="2000" dirty="0"/>
              <a:t>I acknowledge that I have completed the </a:t>
            </a:r>
            <a:r>
              <a:rPr lang="en-US" sz="2000" b="1" dirty="0"/>
              <a:t>2025 D-SNP MOC Provider Training</a:t>
            </a:r>
            <a:r>
              <a:rPr lang="en-US" sz="2000" dirty="0"/>
              <a:t>.</a:t>
            </a:r>
          </a:p>
          <a:p>
            <a:pPr marL="0" indent="0">
              <a:spcBef>
                <a:spcPts val="600"/>
              </a:spcBef>
              <a:buNone/>
            </a:pPr>
            <a:endParaRPr lang="en-US" sz="2000" dirty="0"/>
          </a:p>
          <a:p>
            <a:pPr marL="0" indent="0">
              <a:spcBef>
                <a:spcPts val="600"/>
              </a:spcBef>
              <a:buNone/>
            </a:pPr>
            <a:r>
              <a:rPr lang="en-US" sz="1800" b="1" dirty="0">
                <a:effectLst/>
                <a:latin typeface="Times New Roman" panose="02020603050405020304" pitchFamily="18" charset="0"/>
                <a:ea typeface="Cambria" panose="02040503050406030204" pitchFamily="18" charset="0"/>
              </a:rPr>
              <a:t>Link to the SNP-MOC Attestation:           QR Code for the Attestation:</a:t>
            </a:r>
            <a:endParaRPr lang="en-US" sz="1800" dirty="0">
              <a:effectLst/>
              <a:latin typeface="Arial" panose="020B0604020202020204" pitchFamily="34" charset="0"/>
              <a:ea typeface="Cambria" panose="02040503050406030204" pitchFamily="18" charset="0"/>
            </a:endParaRPr>
          </a:p>
          <a:p>
            <a:pPr marL="0" indent="0">
              <a:spcBef>
                <a:spcPts val="600"/>
              </a:spcBef>
              <a:buNone/>
            </a:pPr>
            <a:endParaRPr lang="en-US" sz="1800" u="sng" dirty="0">
              <a:solidFill>
                <a:srgbClr val="0563C1"/>
              </a:solidFill>
              <a:effectLst/>
              <a:latin typeface="Times New Roman" panose="02020603050405020304" pitchFamily="18" charset="0"/>
              <a:ea typeface="Cambria" panose="02040503050406030204" pitchFamily="18" charset="0"/>
              <a:hlinkClick r:id="rId2"/>
            </a:endParaRPr>
          </a:p>
          <a:p>
            <a:pPr marL="0" indent="0">
              <a:spcBef>
                <a:spcPts val="600"/>
              </a:spcBef>
              <a:buNone/>
            </a:pPr>
            <a:r>
              <a:rPr lang="en-US" sz="1800" u="sng" dirty="0">
                <a:solidFill>
                  <a:srgbClr val="0563C1"/>
                </a:solidFill>
                <a:latin typeface="Times New Roman" panose="02020603050405020304" pitchFamily="18" charset="0"/>
                <a:ea typeface="Cambria" panose="02040503050406030204" pitchFamily="18" charset="0"/>
                <a:hlinkClick r:id="rId2"/>
              </a:rPr>
              <a:t>Form </a:t>
            </a:r>
            <a:endParaRPr lang="en-US" sz="1800" u="sng" dirty="0">
              <a:solidFill>
                <a:srgbClr val="0563C1"/>
              </a:solidFill>
              <a:effectLst/>
              <a:latin typeface="Times New Roman" panose="02020603050405020304" pitchFamily="18" charset="0"/>
              <a:ea typeface="Cambria" panose="02040503050406030204" pitchFamily="18" charset="0"/>
              <a:hlinkClick r:id="rId3"/>
            </a:endParaRPr>
          </a:p>
          <a:p>
            <a:pPr marL="0" indent="0">
              <a:spcBef>
                <a:spcPts val="600"/>
              </a:spcBef>
              <a:buNone/>
            </a:pPr>
            <a:br>
              <a:rPr lang="en-US" sz="2000" dirty="0">
                <a:hlinkClick r:id="rId4" tooltip="https://forms.office.com/Pages/DesignPageV2.aspx?subpage=design&amp;FormId=fVqAaalhU0219JTY0KFleoeJrpKkFmRNn6qIKbzvkWRUMUM4NDBSRk5TNTI0RlNBVDFZWkdPMkhCSi4u&amp;Token=9e89fac99bce41a4a0533a97ced9156d"/>
              </a:rPr>
            </a:br>
            <a:endParaRPr lang="en-US" sz="2000" dirty="0"/>
          </a:p>
          <a:p>
            <a:pPr marL="0" indent="0">
              <a:spcBef>
                <a:spcPts val="600"/>
              </a:spcBef>
              <a:buNone/>
            </a:pPr>
            <a:r>
              <a:rPr lang="en-US" sz="2000" dirty="0"/>
              <a:t>			</a:t>
            </a:r>
          </a:p>
        </p:txBody>
      </p:sp>
      <p:sp>
        <p:nvSpPr>
          <p:cNvPr id="4" name="Slide Number Placeholder 3"/>
          <p:cNvSpPr>
            <a:spLocks noGrp="1"/>
          </p:cNvSpPr>
          <p:nvPr>
            <p:ph type="sldNum" sz="quarter" idx="10"/>
          </p:nvPr>
        </p:nvSpPr>
        <p:spPr/>
        <p:txBody>
          <a:bodyPr/>
          <a:lstStyle/>
          <a:p>
            <a:fld id="{E5C1C9B5-424B-45ED-B80C-C2CC8B90FF0B}" type="slidenum">
              <a:rPr lang="en-US" smtClean="0"/>
              <a:t>33</a:t>
            </a:fld>
            <a:endParaRPr lang="en-US" dirty="0"/>
          </a:p>
        </p:txBody>
      </p:sp>
      <p:sp>
        <p:nvSpPr>
          <p:cNvPr id="5" name="Shape 191"/>
          <p:cNvSpPr/>
          <p:nvPr/>
        </p:nvSpPr>
        <p:spPr>
          <a:xfrm>
            <a:off x="-52522" y="634873"/>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Training Attestation</a:t>
            </a:r>
            <a:endParaRPr sz="2800" dirty="0">
              <a:latin typeface="Arial Black"/>
              <a:ea typeface="Arial Black"/>
              <a:cs typeface="Arial Black"/>
              <a:sym typeface="Arial Black"/>
            </a:endParaRPr>
          </a:p>
        </p:txBody>
      </p:sp>
      <p:pic>
        <p:nvPicPr>
          <p:cNvPr id="1030" name="Picture 6">
            <a:extLst>
              <a:ext uri="{FF2B5EF4-FFF2-40B4-BE49-F238E27FC236}">
                <a16:creationId xmlns:a16="http://schemas.microsoft.com/office/drawing/2014/main" id="{53D96426-5365-54D0-7516-5D96B55CD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657600"/>
            <a:ext cx="2209800" cy="211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3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 and information</a:t>
            </a:r>
          </a:p>
        </p:txBody>
      </p:sp>
      <p:sp>
        <p:nvSpPr>
          <p:cNvPr id="3" name="Content Placeholder 2"/>
          <p:cNvSpPr>
            <a:spLocks noGrp="1"/>
          </p:cNvSpPr>
          <p:nvPr>
            <p:ph idx="1"/>
          </p:nvPr>
        </p:nvSpPr>
        <p:spPr/>
        <p:txBody>
          <a:bodyPr/>
          <a:lstStyle/>
          <a:p>
            <a:pPr marL="0" indent="0">
              <a:buNone/>
            </a:pPr>
            <a:r>
              <a:rPr lang="en-US" sz="2400" dirty="0"/>
              <a:t>General Mailbox:</a:t>
            </a:r>
          </a:p>
          <a:p>
            <a:pPr marL="0" indent="0">
              <a:buNone/>
            </a:pPr>
            <a:r>
              <a:rPr lang="en-US" sz="2400" b="1" dirty="0"/>
              <a:t>For Care Coordination needs</a:t>
            </a:r>
            <a:r>
              <a:rPr lang="en-US" sz="2400" dirty="0"/>
              <a:t>:</a:t>
            </a:r>
          </a:p>
          <a:p>
            <a:r>
              <a:rPr lang="en-US" sz="2400" dirty="0"/>
              <a:t>Care.management@cchphealthplan.com</a:t>
            </a:r>
          </a:p>
          <a:p>
            <a:pPr marL="0" indent="0">
              <a:buNone/>
            </a:pPr>
            <a:r>
              <a:rPr lang="en-US" sz="2400" b="1" dirty="0"/>
              <a:t>For Provider needs</a:t>
            </a:r>
            <a:r>
              <a:rPr lang="en-US" sz="2400" dirty="0"/>
              <a:t>:</a:t>
            </a:r>
          </a:p>
          <a:p>
            <a:r>
              <a:rPr lang="en-US" sz="2400" dirty="0"/>
              <a:t>Provider.relations@cchphealthplan.com</a:t>
            </a:r>
          </a:p>
          <a:p>
            <a:pPr marL="0" indent="0">
              <a:buNone/>
            </a:pPr>
            <a:endParaRPr lang="en-US" sz="24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E1B495E-2F64-4CCD-A9F8-37921BDF5997}" type="slidenum">
              <a:rPr lang="en-US" smtClean="0"/>
              <a:pPr>
                <a:defRPr/>
              </a:pPr>
              <a:t>34</a:t>
            </a:fld>
            <a:endParaRPr lang="en-US" dirty="0"/>
          </a:p>
        </p:txBody>
      </p:sp>
    </p:spTree>
    <p:extLst>
      <p:ext uri="{BB962C8B-B14F-4D97-AF65-F5344CB8AC3E}">
        <p14:creationId xmlns:p14="http://schemas.microsoft.com/office/powerpoint/2010/main" val="2827623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sz="1800" dirty="0"/>
              <a:t>Centers for Medicare and Medicaid (2014). Medicare Managed Care Manual - Chapter 5 (https://www.cms.gov/Regulations-and-Guidance/Guidance/Manuals/Downloads/mc86c05.pdf) </a:t>
            </a:r>
          </a:p>
          <a:p>
            <a:r>
              <a:rPr lang="en-US" sz="1800" dirty="0"/>
              <a:t>Centers for Medicare and Medicaid (2023). Medicare Managed Care Manual - Chapter 16B (https://www.cms.gov/files/document/r129mcm.pdf)</a:t>
            </a:r>
          </a:p>
          <a:p>
            <a:r>
              <a:rPr lang="en-US" sz="1800" dirty="0"/>
              <a:t>CMS Special Needs Plans (https://www.cms.gov/Medicare/Health-Plans/SpecialNeedsPlans)</a:t>
            </a:r>
          </a:p>
          <a:p>
            <a:r>
              <a:rPr lang="en-US" sz="1800" dirty="0"/>
              <a:t>CCHP SNP MOC</a:t>
            </a:r>
          </a:p>
          <a:p>
            <a:r>
              <a:rPr lang="en-US" sz="1800" dirty="0"/>
              <a:t>CCHP Policies and Procedures</a:t>
            </a:r>
          </a:p>
        </p:txBody>
      </p:sp>
      <p:sp>
        <p:nvSpPr>
          <p:cNvPr id="4" name="Slide Number Placeholder 3"/>
          <p:cNvSpPr>
            <a:spLocks noGrp="1"/>
          </p:cNvSpPr>
          <p:nvPr>
            <p:ph type="sldNum" sz="quarter" idx="10"/>
          </p:nvPr>
        </p:nvSpPr>
        <p:spPr/>
        <p:txBody>
          <a:bodyPr/>
          <a:lstStyle/>
          <a:p>
            <a:pPr>
              <a:defRPr/>
            </a:pPr>
            <a:fld id="{EE1B495E-2F64-4CCD-A9F8-37921BDF5997}" type="slidenum">
              <a:rPr lang="en-US" smtClean="0"/>
              <a:pPr>
                <a:defRPr/>
              </a:pPr>
              <a:t>35</a:t>
            </a:fld>
            <a:endParaRPr lang="en-US" dirty="0"/>
          </a:p>
        </p:txBody>
      </p:sp>
    </p:spTree>
    <p:extLst>
      <p:ext uri="{BB962C8B-B14F-4D97-AF65-F5344CB8AC3E}">
        <p14:creationId xmlns:p14="http://schemas.microsoft.com/office/powerpoint/2010/main" val="883839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18.png"/>
          <p:cNvPicPr>
            <a:picLocks noChangeAspect="1"/>
          </p:cNvPicPr>
          <p:nvPr/>
        </p:nvPicPr>
        <p:blipFill>
          <a:blip r:embed="rId2"/>
          <a:stretch>
            <a:fillRect/>
          </a:stretch>
        </p:blipFill>
        <p:spPr>
          <a:xfrm>
            <a:off x="-76200" y="-1011385"/>
            <a:ext cx="9296400" cy="7183585"/>
          </a:xfrm>
          <a:prstGeom prst="rect">
            <a:avLst/>
          </a:prstGeom>
          <a:ln w="12700">
            <a:miter lim="400000"/>
          </a:ln>
        </p:spPr>
      </p:pic>
      <p:sp>
        <p:nvSpPr>
          <p:cNvPr id="9" name="Shape 259"/>
          <p:cNvSpPr/>
          <p:nvPr/>
        </p:nvSpPr>
        <p:spPr>
          <a:xfrm>
            <a:off x="0" y="762000"/>
            <a:ext cx="9144000" cy="79508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500">
                <a:solidFill>
                  <a:srgbClr val="851001"/>
                </a:solidFill>
                <a:latin typeface="Arial Black"/>
                <a:ea typeface="Arial Black"/>
                <a:cs typeface="Arial Black"/>
                <a:sym typeface="Arial Black"/>
              </a:defRPr>
            </a:lvl1pPr>
          </a:lstStyle>
          <a:p>
            <a:r>
              <a:rPr dirty="0"/>
              <a:t>THANK YOU</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907774" y="1914325"/>
            <a:ext cx="2978426" cy="1300213"/>
          </a:xfrm>
          <a:prstGeom prst="rect">
            <a:avLst/>
          </a:prstGeom>
        </p:spPr>
      </p:pic>
    </p:spTree>
    <p:extLst>
      <p:ext uri="{BB962C8B-B14F-4D97-AF65-F5344CB8AC3E}">
        <p14:creationId xmlns:p14="http://schemas.microsoft.com/office/powerpoint/2010/main" val="22867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lstStyle/>
          <a:p>
            <a:pPr>
              <a:spcBef>
                <a:spcPts val="600"/>
              </a:spcBef>
            </a:pPr>
            <a:r>
              <a:rPr lang="en-US" sz="2000" dirty="0"/>
              <a:t>Special Needs Plans are specialized Medicare Advantage plans for beneficiary with special circumstances. A SNP can be one of 3 types:</a:t>
            </a:r>
          </a:p>
          <a:p>
            <a:pPr lvl="1">
              <a:spcBef>
                <a:spcPts val="600"/>
              </a:spcBef>
            </a:pPr>
            <a:r>
              <a:rPr lang="en-US" sz="2000" dirty="0">
                <a:solidFill>
                  <a:srgbClr val="800000"/>
                </a:solidFill>
              </a:rPr>
              <a:t>Chronic SNP (C-SNP) </a:t>
            </a:r>
            <a:r>
              <a:rPr lang="en-US" sz="2000" dirty="0"/>
              <a:t>for members with severe or disabling chronic conditions.</a:t>
            </a:r>
          </a:p>
          <a:p>
            <a:pPr lvl="1">
              <a:spcBef>
                <a:spcPts val="600"/>
              </a:spcBef>
            </a:pPr>
            <a:r>
              <a:rPr lang="en-US" sz="2000" dirty="0">
                <a:solidFill>
                  <a:srgbClr val="800000"/>
                </a:solidFill>
              </a:rPr>
              <a:t>Institutional SNP (I-SNP) </a:t>
            </a:r>
            <a:r>
              <a:rPr lang="en-US" sz="2000" dirty="0"/>
              <a:t>for members requiring an institutional level of care or equivalent living in the community.</a:t>
            </a:r>
            <a:endParaRPr lang="en-US" sz="2000" i="1" dirty="0"/>
          </a:p>
          <a:p>
            <a:pPr lvl="1">
              <a:spcBef>
                <a:spcPts val="600"/>
              </a:spcBef>
            </a:pPr>
            <a:r>
              <a:rPr lang="en-US" sz="2000" dirty="0">
                <a:solidFill>
                  <a:srgbClr val="800000"/>
                </a:solidFill>
              </a:rPr>
              <a:t>Dual-Eligible SNP (D-SNP) </a:t>
            </a:r>
            <a:r>
              <a:rPr lang="en-US" sz="2000" dirty="0"/>
              <a:t>for members eligible for Medicare and Medicaid.</a:t>
            </a:r>
          </a:p>
          <a:p>
            <a:pPr marL="457200" lvl="1" indent="0">
              <a:spcBef>
                <a:spcPts val="600"/>
              </a:spcBef>
              <a:buNone/>
            </a:pPr>
            <a:endParaRPr lang="en-US" sz="2000" dirty="0"/>
          </a:p>
          <a:p>
            <a:pPr>
              <a:spcBef>
                <a:spcPts val="600"/>
              </a:spcBef>
              <a:buFont typeface="Arial" panose="020B0604020202020204" pitchFamily="34" charset="0"/>
              <a:buChar char="•"/>
            </a:pPr>
            <a:r>
              <a:rPr lang="en-US" sz="2000" dirty="0"/>
              <a:t>Model of Care is a comprehensive plan for delivering integrated care management program for special needs member. </a:t>
            </a:r>
          </a:p>
          <a:p>
            <a:pPr lvl="1">
              <a:spcBef>
                <a:spcPts val="600"/>
              </a:spcBef>
              <a:buFont typeface="Arial" panose="020B0604020202020204" pitchFamily="34" charset="0"/>
              <a:buChar char="•"/>
            </a:pPr>
            <a:r>
              <a:rPr lang="en-US" sz="2000" dirty="0"/>
              <a:t>It is the architecture for promoting quality, integrating benefits, coordination of care, and operation processes.</a:t>
            </a:r>
          </a:p>
          <a:p>
            <a:pPr lvl="1">
              <a:spcBef>
                <a:spcPts val="600"/>
              </a:spcBef>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E5C1C9B5-424B-45ED-B80C-C2CC8B90FF0B}" type="slidenum">
              <a:rPr lang="en-US" smtClean="0"/>
              <a:t>4</a:t>
            </a:fld>
            <a:endParaRPr lang="en-US" dirty="0"/>
          </a:p>
        </p:txBody>
      </p:sp>
      <p:sp>
        <p:nvSpPr>
          <p:cNvPr id="5" name="Shape 191"/>
          <p:cNvSpPr/>
          <p:nvPr/>
        </p:nvSpPr>
        <p:spPr>
          <a:xfrm>
            <a:off x="0" y="603681"/>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47965"/>
            <a:ext cx="6759779"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3200" dirty="0"/>
              <a:t>What is SNP Model of Care?</a:t>
            </a:r>
            <a:endParaRPr lang="en-US" sz="3200" dirty="0">
              <a:latin typeface="Arial Black"/>
              <a:ea typeface="Arial Black"/>
              <a:cs typeface="Arial Black"/>
              <a:sym typeface="Arial Black"/>
            </a:endParaRPr>
          </a:p>
        </p:txBody>
      </p:sp>
    </p:spTree>
    <p:extLst>
      <p:ext uri="{BB962C8B-B14F-4D97-AF65-F5344CB8AC3E}">
        <p14:creationId xmlns:p14="http://schemas.microsoft.com/office/powerpoint/2010/main" val="428784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lstStyle/>
          <a:p>
            <a:pPr>
              <a:spcBef>
                <a:spcPts val="0"/>
              </a:spcBef>
            </a:pPr>
            <a:r>
              <a:rPr lang="en-US" sz="2400" dirty="0"/>
              <a:t>CCHP offers a D-SNP named “</a:t>
            </a:r>
            <a:r>
              <a:rPr lang="en-US" sz="2400" dirty="0">
                <a:solidFill>
                  <a:srgbClr val="800000"/>
                </a:solidFill>
              </a:rPr>
              <a:t>CCHP </a:t>
            </a:r>
            <a:r>
              <a:rPr lang="en-US" sz="2400" i="1" dirty="0">
                <a:solidFill>
                  <a:srgbClr val="800000"/>
                </a:solidFill>
              </a:rPr>
              <a:t>Senior Select Program (HMO SNP)”</a:t>
            </a:r>
          </a:p>
          <a:p>
            <a:pPr marL="0" lvl="1" indent="0">
              <a:spcBef>
                <a:spcPts val="0"/>
              </a:spcBef>
              <a:buClr>
                <a:srgbClr val="800000"/>
              </a:buClr>
              <a:buNone/>
            </a:pPr>
            <a:endParaRPr lang="en-US" sz="2400" dirty="0"/>
          </a:p>
          <a:p>
            <a:pPr marL="457200" lvl="1" indent="0">
              <a:spcBef>
                <a:spcPts val="0"/>
              </a:spcBef>
              <a:buNone/>
            </a:pPr>
            <a:endParaRPr lang="en-US" sz="2400" dirty="0"/>
          </a:p>
          <a:p>
            <a:pPr lvl="1">
              <a:spcBef>
                <a:spcPts val="0"/>
              </a:spcBef>
            </a:pPr>
            <a:r>
              <a:rPr lang="en-US" sz="2400" dirty="0"/>
              <a:t>Enrollees must have Medicare and Medicaid benefits</a:t>
            </a:r>
          </a:p>
          <a:p>
            <a:pPr lvl="1">
              <a:spcBef>
                <a:spcPts val="0"/>
              </a:spcBef>
            </a:pPr>
            <a:r>
              <a:rPr lang="en-US" sz="2400" dirty="0"/>
              <a:t>Offered in San Francisco</a:t>
            </a:r>
          </a:p>
          <a:p>
            <a:pPr lvl="1">
              <a:spcBef>
                <a:spcPts val="0"/>
              </a:spcBef>
            </a:pPr>
            <a:r>
              <a:rPr lang="en-US" sz="2400" dirty="0"/>
              <a:t>Enrollees in this D-SNP are responsible for $0 for covered medical services</a:t>
            </a:r>
          </a:p>
        </p:txBody>
      </p:sp>
      <p:sp>
        <p:nvSpPr>
          <p:cNvPr id="4" name="Slide Number Placeholder 3"/>
          <p:cNvSpPr>
            <a:spLocks noGrp="1"/>
          </p:cNvSpPr>
          <p:nvPr>
            <p:ph type="sldNum" sz="quarter" idx="10"/>
          </p:nvPr>
        </p:nvSpPr>
        <p:spPr/>
        <p:txBody>
          <a:bodyPr/>
          <a:lstStyle/>
          <a:p>
            <a:fld id="{E5C1C9B5-424B-45ED-B80C-C2CC8B90FF0B}" type="slidenum">
              <a:rPr lang="en-US" smtClean="0"/>
              <a:t>5</a:t>
            </a:fld>
            <a:endParaRPr lang="en-US" dirty="0"/>
          </a:p>
        </p:txBody>
      </p:sp>
      <p:sp>
        <p:nvSpPr>
          <p:cNvPr id="5" name="Shape 191"/>
          <p:cNvSpPr/>
          <p:nvPr/>
        </p:nvSpPr>
        <p:spPr>
          <a:xfrm>
            <a:off x="0" y="603681"/>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CCHP offers a Dual Eligible SNP (D-SNP)</a:t>
            </a:r>
            <a:endParaRPr lang="en-US" sz="2800" dirty="0">
              <a:latin typeface="Arial Black"/>
              <a:ea typeface="Arial Black"/>
              <a:cs typeface="Arial Black"/>
              <a:sym typeface="Arial Black"/>
            </a:endParaRPr>
          </a:p>
        </p:txBody>
      </p:sp>
    </p:spTree>
    <p:extLst>
      <p:ext uri="{BB962C8B-B14F-4D97-AF65-F5344CB8AC3E}">
        <p14:creationId xmlns:p14="http://schemas.microsoft.com/office/powerpoint/2010/main" val="343007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lstStyle/>
          <a:p>
            <a:pPr>
              <a:spcBef>
                <a:spcPts val="0"/>
              </a:spcBef>
            </a:pPr>
            <a:r>
              <a:rPr lang="en-US" sz="2400" dirty="0"/>
              <a:t>CCHP offers specific benefits plans that meet the unique needs of our population which may include:</a:t>
            </a:r>
          </a:p>
          <a:p>
            <a:pPr lvl="1">
              <a:spcBef>
                <a:spcPts val="0"/>
              </a:spcBef>
            </a:pPr>
            <a:r>
              <a:rPr lang="en-US" sz="2000" dirty="0"/>
              <a:t>Walk in services at our Member Services</a:t>
            </a:r>
          </a:p>
          <a:p>
            <a:pPr lvl="1">
              <a:spcBef>
                <a:spcPts val="0"/>
              </a:spcBef>
            </a:pPr>
            <a:r>
              <a:rPr lang="en-US" sz="2000" dirty="0"/>
              <a:t>Medication Therapy Management </a:t>
            </a:r>
          </a:p>
          <a:p>
            <a:pPr lvl="1">
              <a:spcBef>
                <a:spcPts val="0"/>
              </a:spcBef>
            </a:pPr>
            <a:r>
              <a:rPr lang="en-US" sz="2000" dirty="0"/>
              <a:t>Disease management services</a:t>
            </a:r>
          </a:p>
          <a:p>
            <a:pPr lvl="1">
              <a:spcBef>
                <a:spcPts val="0"/>
              </a:spcBef>
            </a:pPr>
            <a:r>
              <a:rPr lang="en-US" sz="2000" dirty="0"/>
              <a:t>Non-emergency transportation services</a:t>
            </a:r>
          </a:p>
          <a:p>
            <a:pPr lvl="1">
              <a:spcBef>
                <a:spcPts val="0"/>
              </a:spcBef>
            </a:pPr>
            <a:r>
              <a:rPr lang="en-US" sz="2000" dirty="0"/>
              <a:t>Holistic and complementary health services</a:t>
            </a:r>
          </a:p>
          <a:p>
            <a:pPr lvl="1">
              <a:spcBef>
                <a:spcPts val="0"/>
              </a:spcBef>
            </a:pPr>
            <a:r>
              <a:rPr lang="en-US" sz="2000" dirty="0"/>
              <a:t>Community partnerships – Chinese Community Health Resource Center (CCHRC)</a:t>
            </a:r>
          </a:p>
          <a:p>
            <a:pPr lvl="1">
              <a:spcBef>
                <a:spcPts val="0"/>
              </a:spcBef>
            </a:pPr>
            <a:r>
              <a:rPr lang="en-US" sz="2000" dirty="0"/>
              <a:t>Over-the-counter allowance</a:t>
            </a:r>
          </a:p>
          <a:p>
            <a:pPr lvl="1">
              <a:spcBef>
                <a:spcPts val="0"/>
              </a:spcBef>
            </a:pPr>
            <a:r>
              <a:rPr lang="en-US" sz="2000" dirty="0"/>
              <a:t>Flex card benefits</a:t>
            </a:r>
          </a:p>
          <a:p>
            <a:pPr lvl="1">
              <a:spcBef>
                <a:spcPts val="0"/>
              </a:spcBef>
            </a:pPr>
            <a:endParaRPr lang="en-US" sz="2000" i="1" dirty="0">
              <a:solidFill>
                <a:srgbClr val="800000"/>
              </a:solidFill>
            </a:endParaRPr>
          </a:p>
        </p:txBody>
      </p:sp>
      <p:sp>
        <p:nvSpPr>
          <p:cNvPr id="4" name="Slide Number Placeholder 3"/>
          <p:cNvSpPr>
            <a:spLocks noGrp="1"/>
          </p:cNvSpPr>
          <p:nvPr>
            <p:ph type="sldNum" sz="quarter" idx="10"/>
          </p:nvPr>
        </p:nvSpPr>
        <p:spPr/>
        <p:txBody>
          <a:bodyPr/>
          <a:lstStyle/>
          <a:p>
            <a:fld id="{E5C1C9B5-424B-45ED-B80C-C2CC8B90FF0B}" type="slidenum">
              <a:rPr lang="en-US" smtClean="0"/>
              <a:t>6</a:t>
            </a:fld>
            <a:endParaRPr lang="en-US" dirty="0"/>
          </a:p>
        </p:txBody>
      </p:sp>
      <p:sp>
        <p:nvSpPr>
          <p:cNvPr id="5" name="Shape 191"/>
          <p:cNvSpPr/>
          <p:nvPr/>
        </p:nvSpPr>
        <p:spPr>
          <a:xfrm>
            <a:off x="0" y="603681"/>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D-SNP Benefits at CCHP</a:t>
            </a:r>
            <a:endParaRPr lang="en-US" sz="2800" dirty="0">
              <a:latin typeface="Arial Black"/>
              <a:ea typeface="Arial Black"/>
              <a:cs typeface="Arial Black"/>
              <a:sym typeface="Arial Black"/>
            </a:endParaRPr>
          </a:p>
        </p:txBody>
      </p:sp>
    </p:spTree>
    <p:extLst>
      <p:ext uri="{BB962C8B-B14F-4D97-AF65-F5344CB8AC3E}">
        <p14:creationId xmlns:p14="http://schemas.microsoft.com/office/powerpoint/2010/main" val="215598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lstStyle/>
          <a:p>
            <a:r>
              <a:rPr lang="en-US" sz="2400" dirty="0"/>
              <a:t>Written documentation that describes the care management process and operations</a:t>
            </a:r>
          </a:p>
          <a:p>
            <a:r>
              <a:rPr lang="en-US" sz="2400" dirty="0"/>
              <a:t>Required by Centers for Medicare and Medicaid Services (CMS)</a:t>
            </a:r>
          </a:p>
          <a:p>
            <a:r>
              <a:rPr lang="en-US" sz="2400" dirty="0"/>
              <a:t>Must be NCQA accredited and renewal depends on scoring, ranges from every one (1) to three (3) years</a:t>
            </a:r>
          </a:p>
          <a:p>
            <a:r>
              <a:rPr lang="en-US" sz="2400" dirty="0"/>
              <a:t>CCHP received three (3) years approval in 2022</a:t>
            </a:r>
          </a:p>
          <a:p>
            <a:r>
              <a:rPr lang="en-US" sz="2400" dirty="0"/>
              <a:t>There are four (4) Model of Care Domains and fifteen (15) Elements</a:t>
            </a:r>
          </a:p>
        </p:txBody>
      </p:sp>
      <p:sp>
        <p:nvSpPr>
          <p:cNvPr id="4" name="Slide Number Placeholder 3"/>
          <p:cNvSpPr>
            <a:spLocks noGrp="1"/>
          </p:cNvSpPr>
          <p:nvPr>
            <p:ph type="sldNum" sz="quarter" idx="10"/>
          </p:nvPr>
        </p:nvSpPr>
        <p:spPr/>
        <p:txBody>
          <a:bodyPr/>
          <a:lstStyle/>
          <a:p>
            <a:fld id="{E5C1C9B5-424B-45ED-B80C-C2CC8B90FF0B}" type="slidenum">
              <a:rPr lang="en-US" smtClean="0"/>
              <a:t>7</a:t>
            </a:fld>
            <a:endParaRPr lang="en-US" dirty="0"/>
          </a:p>
        </p:txBody>
      </p:sp>
      <p:sp>
        <p:nvSpPr>
          <p:cNvPr id="5" name="Shape 191"/>
          <p:cNvSpPr/>
          <p:nvPr/>
        </p:nvSpPr>
        <p:spPr>
          <a:xfrm>
            <a:off x="0" y="603681"/>
            <a:ext cx="1270003" cy="419101"/>
          </a:xfrm>
          <a:prstGeom prst="rect">
            <a:avLst/>
          </a:prstGeom>
          <a:solidFill>
            <a:srgbClr val="851001"/>
          </a:solidFill>
          <a:ln w="12700">
            <a:miter lim="400000"/>
          </a:ln>
        </p:spPr>
        <p:txBody>
          <a:bodyPr lIns="50800" tIns="50800" rIns="50800" bIns="50800" anchor="ctr"/>
          <a:lstStyle/>
          <a:p>
            <a:pPr>
              <a:defRPr sz="2400">
                <a:solidFill>
                  <a:srgbClr val="851001"/>
                </a:solidFill>
              </a:defRPr>
            </a:pPr>
            <a:endParaRPr dirty="0"/>
          </a:p>
        </p:txBody>
      </p:sp>
      <p:sp>
        <p:nvSpPr>
          <p:cNvPr id="6" name="Shape 203"/>
          <p:cNvSpPr/>
          <p:nvPr/>
        </p:nvSpPr>
        <p:spPr>
          <a:xfrm>
            <a:off x="1317421" y="578743"/>
            <a:ext cx="6759779"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a:solidFill>
                  <a:srgbClr val="851001"/>
                </a:solidFill>
                <a:latin typeface="Arial"/>
                <a:ea typeface="Arial"/>
                <a:cs typeface="Arial"/>
                <a:sym typeface="Arial"/>
              </a:defRPr>
            </a:pPr>
            <a:r>
              <a:rPr lang="en-US" sz="2800" dirty="0"/>
              <a:t>D-SNP Model of Care</a:t>
            </a:r>
            <a:endParaRPr lang="en-US" sz="2800" dirty="0">
              <a:latin typeface="Arial Black"/>
              <a:ea typeface="Arial Black"/>
              <a:cs typeface="Arial Black"/>
              <a:sym typeface="Arial Black"/>
            </a:endParaRPr>
          </a:p>
        </p:txBody>
      </p:sp>
    </p:spTree>
    <p:extLst>
      <p:ext uri="{BB962C8B-B14F-4D97-AF65-F5344CB8AC3E}">
        <p14:creationId xmlns:p14="http://schemas.microsoft.com/office/powerpoint/2010/main" val="127372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125"/>
          </a:xfrm>
        </p:spPr>
        <p:txBody>
          <a:bodyPr/>
          <a:lstStyle/>
          <a:p>
            <a:r>
              <a:rPr lang="en-US" sz="3200" dirty="0"/>
              <a:t>SNP MOC: 4 Domains, 15 Elements  </a:t>
            </a:r>
          </a:p>
        </p:txBody>
      </p:sp>
      <p:sp>
        <p:nvSpPr>
          <p:cNvPr id="3" name="Content Placeholder 2"/>
          <p:cNvSpPr>
            <a:spLocks noGrp="1"/>
          </p:cNvSpPr>
          <p:nvPr>
            <p:ph idx="1"/>
          </p:nvPr>
        </p:nvSpPr>
        <p:spPr>
          <a:xfrm>
            <a:off x="457200" y="1219200"/>
            <a:ext cx="8229600" cy="4906963"/>
          </a:xfrm>
        </p:spPr>
        <p:txBody>
          <a:bodyPr/>
          <a:lstStyle/>
          <a:p>
            <a:pPr marL="0" indent="0">
              <a:buNone/>
            </a:pPr>
            <a:r>
              <a:rPr lang="en-US" sz="2000" b="1" dirty="0">
                <a:solidFill>
                  <a:srgbClr val="800000"/>
                </a:solidFill>
              </a:rPr>
              <a:t>DOMAIN 1</a:t>
            </a:r>
            <a:r>
              <a:rPr lang="en-US" sz="2000" b="1" dirty="0"/>
              <a:t>: Description of the SNP Population</a:t>
            </a:r>
          </a:p>
          <a:p>
            <a:pPr marL="0" indent="0">
              <a:buNone/>
            </a:pPr>
            <a:r>
              <a:rPr lang="en-US" sz="2000" dirty="0"/>
              <a:t>  Element A.  Description of Overall SNP Population</a:t>
            </a:r>
          </a:p>
          <a:p>
            <a:pPr marL="0" indent="0">
              <a:buNone/>
            </a:pPr>
            <a:r>
              <a:rPr lang="en-US" sz="2000" dirty="0"/>
              <a:t>  Element B. Sub-Population: Most Vulnerable Beneficiaries  </a:t>
            </a:r>
          </a:p>
          <a:p>
            <a:pPr marL="0" indent="0">
              <a:buNone/>
            </a:pPr>
            <a:endParaRPr lang="en-US" sz="2000" b="1" dirty="0">
              <a:solidFill>
                <a:srgbClr val="800000"/>
              </a:solidFill>
            </a:endParaRPr>
          </a:p>
          <a:p>
            <a:pPr marL="0" indent="0">
              <a:buNone/>
            </a:pPr>
            <a:r>
              <a:rPr lang="en-US" sz="2000" b="1" dirty="0">
                <a:solidFill>
                  <a:srgbClr val="800000"/>
                </a:solidFill>
              </a:rPr>
              <a:t>DOMAIN 2</a:t>
            </a:r>
            <a:r>
              <a:rPr lang="en-US" sz="2000" b="1" dirty="0"/>
              <a:t>: Care Coordination </a:t>
            </a:r>
          </a:p>
          <a:p>
            <a:pPr marL="0" indent="0">
              <a:buNone/>
            </a:pPr>
            <a:r>
              <a:rPr lang="en-US" sz="2000" dirty="0"/>
              <a:t>  Element A.  SNP Staff Structure </a:t>
            </a:r>
          </a:p>
          <a:p>
            <a:pPr marL="0" indent="0">
              <a:buNone/>
            </a:pPr>
            <a:r>
              <a:rPr lang="en-US" sz="2000" dirty="0"/>
              <a:t>  Element B.  Health Risk Assessment Tool </a:t>
            </a:r>
          </a:p>
          <a:p>
            <a:pPr marL="0" indent="0">
              <a:buNone/>
            </a:pPr>
            <a:r>
              <a:rPr lang="en-US" sz="2000" dirty="0"/>
              <a:t>  Element C.  Face-to-Face Encounter (F2F)</a:t>
            </a:r>
          </a:p>
          <a:p>
            <a:pPr marL="0" indent="0">
              <a:buNone/>
            </a:pPr>
            <a:r>
              <a:rPr lang="en-US" sz="2000" dirty="0"/>
              <a:t>  Element D.  Individualized Care Plan (ICP)</a:t>
            </a:r>
          </a:p>
          <a:p>
            <a:pPr marL="0" indent="0">
              <a:buNone/>
            </a:pPr>
            <a:r>
              <a:rPr lang="en-US" sz="2000" dirty="0"/>
              <a:t>  Element E.  Interdisciplinary Care Team (ICT)</a:t>
            </a:r>
          </a:p>
          <a:p>
            <a:pPr marL="0" indent="0">
              <a:buNone/>
            </a:pPr>
            <a:r>
              <a:rPr lang="en-US" sz="2000" dirty="0"/>
              <a:t>  Element F.  Care Transitions Protocols </a:t>
            </a:r>
          </a:p>
        </p:txBody>
      </p:sp>
      <p:sp>
        <p:nvSpPr>
          <p:cNvPr id="4" name="Slide Number Placeholder 3"/>
          <p:cNvSpPr>
            <a:spLocks noGrp="1"/>
          </p:cNvSpPr>
          <p:nvPr>
            <p:ph type="sldNum" sz="quarter" idx="10"/>
          </p:nvPr>
        </p:nvSpPr>
        <p:spPr/>
        <p:txBody>
          <a:bodyPr/>
          <a:lstStyle/>
          <a:p>
            <a:pPr>
              <a:defRPr/>
            </a:pPr>
            <a:fld id="{EE1B495E-2F64-4CCD-A9F8-37921BDF5997}" type="slidenum">
              <a:rPr lang="en-US" smtClean="0"/>
              <a:pPr>
                <a:defRPr/>
              </a:pPr>
              <a:t>8</a:t>
            </a:fld>
            <a:endParaRPr lang="en-US" dirty="0"/>
          </a:p>
        </p:txBody>
      </p:sp>
    </p:spTree>
    <p:extLst>
      <p:ext uri="{BB962C8B-B14F-4D97-AF65-F5344CB8AC3E}">
        <p14:creationId xmlns:p14="http://schemas.microsoft.com/office/powerpoint/2010/main" val="304117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3200" dirty="0"/>
              <a:t>SNP MOC: 4 Domains, 15 Elements (cont.) </a:t>
            </a:r>
          </a:p>
        </p:txBody>
      </p:sp>
      <p:sp>
        <p:nvSpPr>
          <p:cNvPr id="3" name="Content Placeholder 2"/>
          <p:cNvSpPr>
            <a:spLocks noGrp="1"/>
          </p:cNvSpPr>
          <p:nvPr>
            <p:ph idx="1"/>
          </p:nvPr>
        </p:nvSpPr>
        <p:spPr>
          <a:xfrm>
            <a:off x="533400" y="1143000"/>
            <a:ext cx="8458200" cy="4648200"/>
          </a:xfrm>
        </p:spPr>
        <p:txBody>
          <a:bodyPr/>
          <a:lstStyle/>
          <a:p>
            <a:pPr marL="0" indent="0">
              <a:buNone/>
            </a:pPr>
            <a:r>
              <a:rPr lang="en-US" sz="2000" b="1" dirty="0">
                <a:solidFill>
                  <a:srgbClr val="800000"/>
                </a:solidFill>
              </a:rPr>
              <a:t>DOMAIN 3:</a:t>
            </a:r>
            <a:r>
              <a:rPr lang="en-US" sz="2000" b="1" dirty="0"/>
              <a:t> SNP Provider Network </a:t>
            </a:r>
          </a:p>
          <a:p>
            <a:pPr marL="0" indent="0">
              <a:buNone/>
            </a:pPr>
            <a:r>
              <a:rPr lang="en-US" sz="2000" dirty="0"/>
              <a:t> Element A. Specialized Expertise</a:t>
            </a:r>
          </a:p>
          <a:p>
            <a:pPr marL="0" indent="0">
              <a:buNone/>
            </a:pPr>
            <a:r>
              <a:rPr lang="en-US" sz="2000" dirty="0"/>
              <a:t> Element B. Use of Clinical Practice Guidelines and Care Transition Protocols</a:t>
            </a:r>
          </a:p>
          <a:p>
            <a:pPr marL="0" indent="0">
              <a:buNone/>
            </a:pPr>
            <a:r>
              <a:rPr lang="en-US" sz="2000" dirty="0"/>
              <a:t> Element C. MOC Training for the Provider Network  </a:t>
            </a:r>
          </a:p>
          <a:p>
            <a:pPr marL="0" indent="0">
              <a:buNone/>
            </a:pPr>
            <a:endParaRPr lang="en-US" sz="2000" b="1" dirty="0">
              <a:solidFill>
                <a:srgbClr val="800000"/>
              </a:solidFill>
            </a:endParaRPr>
          </a:p>
          <a:p>
            <a:pPr marL="0" indent="0">
              <a:buNone/>
            </a:pPr>
            <a:r>
              <a:rPr lang="en-US" sz="2000" b="1" dirty="0">
                <a:solidFill>
                  <a:srgbClr val="800000"/>
                </a:solidFill>
              </a:rPr>
              <a:t>DOMAIN 4: </a:t>
            </a:r>
            <a:r>
              <a:rPr lang="en-US" sz="2000" b="1" dirty="0"/>
              <a:t>Quality Measurement / Performance Improvement </a:t>
            </a:r>
          </a:p>
          <a:p>
            <a:pPr marL="0" indent="0">
              <a:buNone/>
            </a:pPr>
            <a:r>
              <a:rPr lang="en-US" sz="2000" dirty="0"/>
              <a:t> Element A. MOC Quality Performance Improvement Plan</a:t>
            </a:r>
          </a:p>
          <a:p>
            <a:pPr marL="0" indent="0">
              <a:buNone/>
            </a:pPr>
            <a:r>
              <a:rPr lang="en-US" sz="2000" dirty="0"/>
              <a:t> Element B. Measurable Goals and Health Outcomes for the MOC</a:t>
            </a:r>
          </a:p>
          <a:p>
            <a:pPr marL="0" indent="0">
              <a:buNone/>
            </a:pPr>
            <a:r>
              <a:rPr lang="en-US" sz="2000" dirty="0"/>
              <a:t> Element C. Measuring Patience Experience of Care (Satisfaction) </a:t>
            </a:r>
          </a:p>
          <a:p>
            <a:pPr marL="0" indent="0">
              <a:buNone/>
            </a:pPr>
            <a:r>
              <a:rPr lang="en-US" sz="2000" dirty="0"/>
              <a:t> Element D. Ongoing Performance Improvement Evaluation of the MOC</a:t>
            </a:r>
          </a:p>
          <a:p>
            <a:pPr marL="0" indent="0">
              <a:buNone/>
            </a:pPr>
            <a:r>
              <a:rPr lang="en-US" sz="2000" dirty="0"/>
              <a:t> </a:t>
            </a:r>
            <a:r>
              <a:rPr lang="en-US" sz="1900" dirty="0"/>
              <a:t>Element E. Dissemination of SNP Quality Performance Related to the MOC </a:t>
            </a:r>
          </a:p>
        </p:txBody>
      </p:sp>
      <p:sp>
        <p:nvSpPr>
          <p:cNvPr id="4" name="Slide Number Placeholder 3"/>
          <p:cNvSpPr>
            <a:spLocks noGrp="1"/>
          </p:cNvSpPr>
          <p:nvPr>
            <p:ph type="sldNum" sz="quarter" idx="10"/>
          </p:nvPr>
        </p:nvSpPr>
        <p:spPr/>
        <p:txBody>
          <a:bodyPr/>
          <a:lstStyle/>
          <a:p>
            <a:pPr>
              <a:defRPr/>
            </a:pPr>
            <a:fld id="{EE1B495E-2F64-4CCD-A9F8-37921BDF5997}" type="slidenum">
              <a:rPr lang="en-US" smtClean="0"/>
              <a:pPr>
                <a:defRPr/>
              </a:pPr>
              <a:t>9</a:t>
            </a:fld>
            <a:endParaRPr lang="en-US" dirty="0"/>
          </a:p>
        </p:txBody>
      </p:sp>
    </p:spTree>
    <p:extLst>
      <p:ext uri="{BB962C8B-B14F-4D97-AF65-F5344CB8AC3E}">
        <p14:creationId xmlns:p14="http://schemas.microsoft.com/office/powerpoint/2010/main" val="2782729966"/>
      </p:ext>
    </p:extLst>
  </p:cSld>
  <p:clrMapOvr>
    <a:masterClrMapping/>
  </p:clrMapOvr>
</p:sld>
</file>

<file path=ppt/theme/theme1.xml><?xml version="1.0" encoding="utf-8"?>
<a:theme xmlns:a="http://schemas.openxmlformats.org/drawingml/2006/main" name="CCHP Exter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52698</TotalTime>
  <Words>2633</Words>
  <Application>Microsoft Office PowerPoint</Application>
  <PresentationFormat>On-screen Show (4:3)</PresentationFormat>
  <Paragraphs>281</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Black</vt:lpstr>
      <vt:lpstr>Calibri</vt:lpstr>
      <vt:lpstr>Times New Roman</vt:lpstr>
      <vt:lpstr>Verdana</vt:lpstr>
      <vt:lpstr>Wingdings</vt:lpstr>
      <vt:lpstr>CCHP External</vt:lpstr>
      <vt:lpstr>Special Needs Plan Model of Care (SNP - MOC)  2025 Model of Care Training for Providers </vt:lpstr>
      <vt:lpstr>Learning Objectives</vt:lpstr>
      <vt:lpstr>PROVIDER TRAINING STANDARDS</vt:lpstr>
      <vt:lpstr>PowerPoint Presentation</vt:lpstr>
      <vt:lpstr>PowerPoint Presentation</vt:lpstr>
      <vt:lpstr>PowerPoint Presentation</vt:lpstr>
      <vt:lpstr>PowerPoint Presentation</vt:lpstr>
      <vt:lpstr>SNP MOC: 4 Domains, 15 Elements  </vt:lpstr>
      <vt:lpstr>SNP MOC: 4 Domains, 15 Elements (cont.) </vt:lpstr>
      <vt:lpstr>PowerPoint Presentation</vt:lpstr>
      <vt:lpstr>PowerPoint Presentation</vt:lpstr>
      <vt:lpstr>PowerPoint Presentation</vt:lpstr>
      <vt:lpstr>PowerPoint Presentation</vt:lpstr>
      <vt:lpstr>PowerPoint Presentation</vt:lpstr>
      <vt:lpstr>PowerPoint Presentation</vt:lpstr>
      <vt:lpstr>HRA Sample</vt:lpstr>
      <vt:lpstr>HRA 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Hearing Aid/ Dental Benefits </vt:lpstr>
      <vt:lpstr>Provider Dementia Care Aware Training </vt:lpstr>
      <vt:lpstr>PowerPoint Presentation</vt:lpstr>
      <vt:lpstr>Summary</vt:lpstr>
      <vt:lpstr>PowerPoint Presentation</vt:lpstr>
      <vt:lpstr>Contacts and information</vt:lpstr>
      <vt:lpstr>References</vt:lpstr>
      <vt:lpstr>PowerPoint Presentation</vt:lpstr>
    </vt:vector>
  </TitlesOfParts>
  <Company>CCHP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CCHP</dc:title>
  <dc:creator>ylee</dc:creator>
  <cp:lastModifiedBy>Michelle Chiu</cp:lastModifiedBy>
  <cp:revision>1681</cp:revision>
  <cp:lastPrinted>2024-12-24T21:13:19Z</cp:lastPrinted>
  <dcterms:created xsi:type="dcterms:W3CDTF">2016-09-22T00:02:34Z</dcterms:created>
  <dcterms:modified xsi:type="dcterms:W3CDTF">2025-09-23T19:57:43Z</dcterms:modified>
</cp:coreProperties>
</file>